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4258" r:id="rId3"/>
    <p:sldMasterId id="2147484277" r:id="rId4"/>
  </p:sldMasterIdLst>
  <p:notesMasterIdLst>
    <p:notesMasterId r:id="rId62"/>
  </p:notesMasterIdLst>
  <p:handoutMasterIdLst>
    <p:handoutMasterId r:id="rId63"/>
  </p:handoutMasterIdLst>
  <p:sldIdLst>
    <p:sldId id="256" r:id="rId5"/>
    <p:sldId id="308" r:id="rId6"/>
    <p:sldId id="304" r:id="rId7"/>
    <p:sldId id="305" r:id="rId8"/>
    <p:sldId id="306" r:id="rId9"/>
    <p:sldId id="307" r:id="rId10"/>
    <p:sldId id="309" r:id="rId11"/>
    <p:sldId id="310" r:id="rId12"/>
    <p:sldId id="312" r:id="rId13"/>
    <p:sldId id="311" r:id="rId14"/>
    <p:sldId id="313" r:id="rId15"/>
    <p:sldId id="314" r:id="rId16"/>
    <p:sldId id="315" r:id="rId17"/>
    <p:sldId id="303" r:id="rId18"/>
    <p:sldId id="263" r:id="rId19"/>
    <p:sldId id="257" r:id="rId20"/>
    <p:sldId id="300" r:id="rId21"/>
    <p:sldId id="259" r:id="rId22"/>
    <p:sldId id="260" r:id="rId23"/>
    <p:sldId id="261" r:id="rId24"/>
    <p:sldId id="267" r:id="rId25"/>
    <p:sldId id="262" r:id="rId26"/>
    <p:sldId id="269" r:id="rId27"/>
    <p:sldId id="264" r:id="rId28"/>
    <p:sldId id="265" r:id="rId29"/>
    <p:sldId id="266" r:id="rId30"/>
    <p:sldId id="268" r:id="rId31"/>
    <p:sldId id="272" r:id="rId32"/>
    <p:sldId id="270" r:id="rId33"/>
    <p:sldId id="271" r:id="rId34"/>
    <p:sldId id="273" r:id="rId35"/>
    <p:sldId id="274" r:id="rId36"/>
    <p:sldId id="279" r:id="rId37"/>
    <p:sldId id="275" r:id="rId38"/>
    <p:sldId id="277" r:id="rId39"/>
    <p:sldId id="278" r:id="rId40"/>
    <p:sldId id="276" r:id="rId41"/>
    <p:sldId id="281" r:id="rId42"/>
    <p:sldId id="282" r:id="rId43"/>
    <p:sldId id="301" r:id="rId44"/>
    <p:sldId id="298" r:id="rId45"/>
    <p:sldId id="284" r:id="rId46"/>
    <p:sldId id="302" r:id="rId47"/>
    <p:sldId id="286" r:id="rId48"/>
    <p:sldId id="285" r:id="rId49"/>
    <p:sldId id="287" r:id="rId50"/>
    <p:sldId id="288" r:id="rId51"/>
    <p:sldId id="289" r:id="rId52"/>
    <p:sldId id="290" r:id="rId53"/>
    <p:sldId id="291" r:id="rId54"/>
    <p:sldId id="292" r:id="rId55"/>
    <p:sldId id="293" r:id="rId56"/>
    <p:sldId id="294" r:id="rId57"/>
    <p:sldId id="295" r:id="rId58"/>
    <p:sldId id="296" r:id="rId59"/>
    <p:sldId id="297" r:id="rId60"/>
    <p:sldId id="299" r:id="rId61"/>
  </p:sldIdLst>
  <p:sldSz cx="12192000" cy="6858000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ana Stroe" initials="OS" lastIdx="2" clrIdx="0">
    <p:extLst>
      <p:ext uri="{19B8F6BF-5375-455C-9EA6-DF929625EA0E}">
        <p15:presenceInfo xmlns:p15="http://schemas.microsoft.com/office/powerpoint/2012/main" userId="Oana Stro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D5E0"/>
    <a:srgbClr val="00FBB7"/>
    <a:srgbClr val="FFC12D"/>
    <a:srgbClr val="B64BFF"/>
    <a:srgbClr val="36AAC6"/>
    <a:srgbClr val="FFC999"/>
    <a:srgbClr val="006E9C"/>
    <a:srgbClr val="B0B6A6"/>
    <a:srgbClr val="389198"/>
    <a:srgbClr val="87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75"/>
    <p:restoredTop sz="96352"/>
  </p:normalViewPr>
  <p:slideViewPr>
    <p:cSldViewPr snapToGrid="0" snapToObjects="1" showGuides="1">
      <p:cViewPr>
        <p:scale>
          <a:sx n="227" d="100"/>
          <a:sy n="227" d="100"/>
        </p:scale>
        <p:origin x="144" y="-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71956542-C623-044C-94DC-BB3181C4B641}" type="datetimeFigureOut">
              <a:rPr lang="en-GB" altLang="x-none"/>
              <a:pPr>
                <a:defRPr/>
              </a:pPr>
              <a:t>13/09/2021</a:t>
            </a:fld>
            <a:endParaRPr lang="en-GB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AABC30A3-A54A-8D40-A678-0018651FA2D9}" type="slidenum">
              <a:rPr lang="en-GB" altLang="x-none"/>
              <a:pPr>
                <a:defRPr/>
              </a:pPr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jpe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4079933B-9219-4A43-8FF1-1143B54DFF89}" type="datetimeFigureOut">
              <a:rPr lang="en-US" altLang="x-none"/>
              <a:pPr>
                <a:defRPr/>
              </a:pPr>
              <a:t>9/13/21</a:t>
            </a:fld>
            <a:endParaRPr lang="en-US" alt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x-none" noProof="0"/>
              <a:t>Click to edit Master text styles</a:t>
            </a:r>
          </a:p>
          <a:p>
            <a:pPr lvl="1"/>
            <a:r>
              <a:rPr lang="en-GB" altLang="x-none" noProof="0"/>
              <a:t>Second level</a:t>
            </a:r>
          </a:p>
          <a:p>
            <a:pPr lvl="2"/>
            <a:r>
              <a:rPr lang="en-GB" altLang="x-none" noProof="0"/>
              <a:t>Third level</a:t>
            </a:r>
          </a:p>
          <a:p>
            <a:pPr lvl="3"/>
            <a:r>
              <a:rPr lang="en-GB" altLang="x-none" noProof="0"/>
              <a:t>Fourth level</a:t>
            </a:r>
          </a:p>
          <a:p>
            <a:pPr lvl="4"/>
            <a:r>
              <a:rPr lang="en-GB" altLang="x-none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38688DC0-69FC-9E46-99A6-68B85A690F8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b="0" i="0" kern="1200">
        <a:solidFill>
          <a:schemeClr val="tx1"/>
        </a:solidFill>
        <a:latin typeface="Arial" panose="020B0604020202020204" pitchFamily="34" charset="0"/>
        <a:ea typeface="ＭＳ Ｐゴシック" charset="0"/>
        <a:cs typeface="ＭＳ Ｐゴシック" charset="0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8688DC0-69FC-9E46-99A6-68B85A690F8C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95942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8688DC0-69FC-9E46-99A6-68B85A690F8C}" type="slidenum">
              <a:rPr lang="en-US" altLang="x-none" smtClean="0"/>
              <a:pPr>
                <a:defRPr/>
              </a:pPr>
              <a:t>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689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Try another deconvolution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8688DC0-69FC-9E46-99A6-68B85A690F8C}" type="slidenum">
              <a:rPr lang="en-US" altLang="x-none" smtClean="0"/>
              <a:pPr>
                <a:defRPr/>
              </a:pPr>
              <a:t>33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86029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8688DC0-69FC-9E46-99A6-68B85A690F8C}" type="slidenum">
              <a:rPr lang="en-US" altLang="x-none" smtClean="0"/>
              <a:pPr>
                <a:defRPr/>
              </a:pPr>
              <a:t>41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68154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8688DC0-69FC-9E46-99A6-68B85A690F8C}" type="slidenum">
              <a:rPr lang="en-US" altLang="x-none" smtClean="0"/>
              <a:pPr>
                <a:defRPr/>
              </a:pPr>
              <a:t>43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67377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2225" y="0"/>
            <a:ext cx="12214225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8654876"/>
      </p:ext>
    </p:extLst>
  </p:cSld>
  <p:clrMapOvr>
    <a:masterClrMapping/>
  </p:clrMapOvr>
  <p:transition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3480540"/>
      </p:ext>
    </p:extLst>
  </p:cSld>
  <p:clrMapOvr>
    <a:masterClrMapping/>
  </p:clrMapOvr>
  <p:transition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2249912"/>
      </p:ext>
    </p:extLst>
  </p:cSld>
  <p:clrMapOvr>
    <a:masterClrMapping/>
  </p:clrMapOvr>
  <p:transition>
    <p:cut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246960"/>
      </p:ext>
    </p:extLst>
  </p:cSld>
  <p:clrMapOvr>
    <a:masterClrMapping/>
  </p:clrMapOvr>
  <p:transition>
    <p:cut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1583626"/>
      </p:ext>
    </p:extLst>
  </p:cSld>
  <p:clrMapOvr>
    <a:masterClrMapping/>
  </p:clrMapOvr>
  <p:transition>
    <p:cut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5406084"/>
      </p:ext>
    </p:extLst>
  </p:cSld>
  <p:clrMapOvr>
    <a:masterClrMapping/>
  </p:clrMapOvr>
  <p:transition>
    <p:cut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8628548"/>
      </p:ext>
    </p:extLst>
  </p:cSld>
  <p:clrMapOvr>
    <a:masterClrMapping/>
  </p:clrMapOvr>
  <p:transition>
    <p:cut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05929"/>
      </p:ext>
    </p:extLst>
  </p:cSld>
  <p:clrMapOvr>
    <a:masterClrMapping/>
  </p:clrMapOvr>
  <p:transition>
    <p:cut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9147290"/>
      </p:ext>
    </p:extLst>
  </p:cSld>
  <p:clrMapOvr>
    <a:masterClrMapping/>
  </p:clrMapOvr>
  <p:transition>
    <p:cut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1219200"/>
            <a:ext cx="5198533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48400" y="1219200"/>
            <a:ext cx="53340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96002"/>
      </p:ext>
    </p:extLst>
  </p:cSld>
  <p:clrMapOvr>
    <a:masterClrMapping/>
  </p:clrMapOvr>
  <p:transition>
    <p:cut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26035"/>
      </p:ext>
    </p:extLst>
  </p:cSld>
  <p:clrMapOvr>
    <a:masterClrMapping/>
  </p:clrMapOvr>
  <p:transition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0134692"/>
      </p:ext>
    </p:extLst>
  </p:cSld>
  <p:clrMapOvr>
    <a:masterClrMapping/>
  </p:clrMapOvr>
  <p:transition>
    <p:cut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0877434"/>
      </p:ext>
    </p:extLst>
  </p:cSld>
  <p:clrMapOvr>
    <a:masterClrMapping/>
  </p:clrMapOvr>
  <p:transition>
    <p:cut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1219200"/>
            <a:ext cx="5198533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48400" y="1219200"/>
            <a:ext cx="53340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909264"/>
      </p:ext>
    </p:extLst>
  </p:cSld>
  <p:clrMapOvr>
    <a:masterClrMapping/>
  </p:clrMapOvr>
  <p:transition>
    <p:cut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2225" y="0"/>
            <a:ext cx="12214225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178629-6564-934D-B339-452E6AAA858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54908"/>
      </p:ext>
    </p:extLst>
  </p:cSld>
  <p:clrMapOvr>
    <a:masterClrMapping/>
  </p:clrMapOvr>
  <p:transition>
    <p:cut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31D871-2FBF-5049-BB42-315F017919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295950"/>
      </p:ext>
    </p:extLst>
  </p:cSld>
  <p:clrMapOvr>
    <a:masterClrMapping/>
  </p:clrMapOvr>
  <p:transition>
    <p:cut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96D62D-A517-0149-A8FF-475FC760CF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61923"/>
      </p:ext>
    </p:extLst>
  </p:cSld>
  <p:clrMapOvr>
    <a:masterClrMapping/>
  </p:clrMapOvr>
  <p:transition>
    <p:cut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1E23B3-56FC-1F44-8385-EE0132FA0F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072461"/>
      </p:ext>
    </p:extLst>
  </p:cSld>
  <p:clrMapOvr>
    <a:masterClrMapping/>
  </p:clrMapOvr>
  <p:transition>
    <p:cut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51691E-EF69-BF4D-AA1C-C6E979E209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30713"/>
      </p:ext>
    </p:extLst>
  </p:cSld>
  <p:clrMapOvr>
    <a:masterClrMapping/>
  </p:clrMapOvr>
  <p:transition>
    <p:cut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E82DD9-E005-3F41-81CD-091F82C092B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28098"/>
      </p:ext>
    </p:extLst>
  </p:cSld>
  <p:clrMapOvr>
    <a:masterClrMapping/>
  </p:clrMapOvr>
  <p:transition>
    <p:cut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FADCD1-9DB7-8241-8AD9-6B833A14ABD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808548"/>
      </p:ext>
    </p:extLst>
  </p:cSld>
  <p:clrMapOvr>
    <a:masterClrMapping/>
  </p:clrMapOvr>
  <p:transition>
    <p:cut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A89FD8-0499-1B4A-A77F-1B3981B0D3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53269"/>
      </p:ext>
    </p:extLst>
  </p:cSld>
  <p:clrMapOvr>
    <a:masterClrMapping/>
  </p:clrMapOvr>
  <p:transition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6407908"/>
      </p:ext>
    </p:extLst>
  </p:cSld>
  <p:clrMapOvr>
    <a:masterClrMapping/>
  </p:clrMapOvr>
  <p:transition>
    <p:cut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B0C7AB-D672-414D-92D3-B28CB2F67DB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72805"/>
      </p:ext>
    </p:extLst>
  </p:cSld>
  <p:clrMapOvr>
    <a:masterClrMapping/>
  </p:clrMapOvr>
  <p:transition>
    <p:cut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19139D-DAA9-B74F-A76D-16BDBF9B4E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25837"/>
      </p:ext>
    </p:extLst>
  </p:cSld>
  <p:clrMapOvr>
    <a:masterClrMapping/>
  </p:clrMapOvr>
  <p:transition>
    <p:cut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CEDEFE-169B-0B4E-875D-76D5535C05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24842"/>
      </p:ext>
    </p:extLst>
  </p:cSld>
  <p:clrMapOvr>
    <a:masterClrMapping/>
  </p:clrMapOvr>
  <p:transition>
    <p:cut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FE71A2-073B-EF48-922D-3411500E19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76968"/>
      </p:ext>
    </p:extLst>
  </p:cSld>
  <p:clrMapOvr>
    <a:masterClrMapping/>
  </p:clrMapOvr>
  <p:transition>
    <p:cut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192AAB-F98E-0F43-BCC5-4C1C97DF6AB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122848"/>
      </p:ext>
    </p:extLst>
  </p:cSld>
  <p:clrMapOvr>
    <a:masterClrMapping/>
  </p:clrMapOvr>
  <p:transition>
    <p:cut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62BABA-C88B-D94D-BD67-BA3171B0AEA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209970"/>
      </p:ext>
    </p:extLst>
  </p:cSld>
  <p:clrMapOvr>
    <a:masterClrMapping/>
  </p:clrMapOvr>
  <p:transition>
    <p:cut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7B2AE5-D14F-F840-A337-B2881C1FDF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888568"/>
      </p:ext>
    </p:extLst>
  </p:cSld>
  <p:clrMapOvr>
    <a:masterClrMapping/>
  </p:clrMapOvr>
  <p:transition>
    <p:cut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8936858"/>
      </p:ext>
    </p:extLst>
  </p:cSld>
  <p:clrMapOvr>
    <a:masterClrMapping/>
  </p:clrMapOvr>
  <p:transition>
    <p:cut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2895045"/>
      </p:ext>
    </p:extLst>
  </p:cSld>
  <p:clrMapOvr>
    <a:masterClrMapping/>
  </p:clrMapOvr>
  <p:transition>
    <p:cut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1219200"/>
            <a:ext cx="5198533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48400" y="1219200"/>
            <a:ext cx="53340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390117"/>
      </p:ext>
    </p:extLst>
  </p:cSld>
  <p:clrMapOvr>
    <a:masterClrMapping/>
  </p:clrMapOvr>
  <p:transition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3910718"/>
      </p:ext>
    </p:extLst>
  </p:cSld>
  <p:clrMapOvr>
    <a:masterClrMapping/>
  </p:clrMapOvr>
  <p:transition>
    <p:cut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0293"/>
      </p:ext>
    </p:extLst>
  </p:cSld>
  <p:clrMapOvr>
    <a:masterClrMapping/>
  </p:clrMapOvr>
  <p:transition>
    <p:cut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1859227"/>
      </p:ext>
    </p:extLst>
  </p:cSld>
  <p:clrMapOvr>
    <a:masterClrMapping/>
  </p:clrMapOvr>
  <p:transition>
    <p:cut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1219200"/>
            <a:ext cx="5198533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48400" y="1219200"/>
            <a:ext cx="53340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334825"/>
      </p:ext>
    </p:extLst>
  </p:cSld>
  <p:clrMapOvr>
    <a:masterClrMapping/>
  </p:clrMapOvr>
  <p:transition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4607837"/>
      </p:ext>
    </p:extLst>
  </p:cSld>
  <p:clrMapOvr>
    <a:masterClrMapping/>
  </p:clrMapOvr>
  <p:transition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0339212"/>
      </p:ext>
    </p:extLst>
  </p:cSld>
  <p:clrMapOvr>
    <a:masterClrMapping/>
  </p:clrMapOvr>
  <p:transition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4993144"/>
      </p:ext>
    </p:extLst>
  </p:cSld>
  <p:clrMapOvr>
    <a:masterClrMapping/>
  </p:clrMapOvr>
  <p:transition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56552"/>
      </p:ext>
    </p:extLst>
  </p:cSld>
  <p:clrMapOvr>
    <a:masterClrMapping/>
  </p:clrMapOvr>
  <p:transition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2700542"/>
      </p:ext>
    </p:extLst>
  </p:cSld>
  <p:clrMapOvr>
    <a:masterClrMapping/>
  </p:clrMapOvr>
  <p:transition>
    <p:cut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7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5" Type="http://schemas.openxmlformats.org/officeDocument/2006/relationships/image" Target="../media/image19.png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ChangeArrowheads="1"/>
          </p:cNvSpPr>
          <p:nvPr/>
        </p:nvSpPr>
        <p:spPr bwMode="auto">
          <a:xfrm flipH="1">
            <a:off x="0" y="6210300"/>
            <a:ext cx="12192000" cy="647700"/>
          </a:xfrm>
          <a:prstGeom prst="rect">
            <a:avLst/>
          </a:prstGeom>
          <a:solidFill>
            <a:srgbClr val="0043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44115" tIns="22065" rIns="44115" bIns="22065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defRPr/>
            </a:pPr>
            <a:endParaRPr lang="en-US" altLang="x-none" sz="1800">
              <a:cs typeface="+mn-cs"/>
            </a:endParaRP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04800"/>
            <a:ext cx="10871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x-none"/>
              <a:t>Click to edit Master title style</a:t>
            </a:r>
            <a:endParaRPr lang="de-DE" altLang="x-none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219200"/>
            <a:ext cx="108712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x-none"/>
              <a:t>Click to edit Master text styles</a:t>
            </a:r>
          </a:p>
          <a:p>
            <a:pPr lvl="1"/>
            <a:r>
              <a:rPr lang="en-GB" altLang="x-none"/>
              <a:t>Second level</a:t>
            </a:r>
          </a:p>
          <a:p>
            <a:pPr lvl="2"/>
            <a:r>
              <a:rPr lang="en-GB" altLang="x-none"/>
              <a:t>Third level</a:t>
            </a:r>
          </a:p>
          <a:p>
            <a:pPr lvl="3"/>
            <a:r>
              <a:rPr lang="en-GB" altLang="x-none"/>
              <a:t>Fourth level</a:t>
            </a:r>
          </a:p>
          <a:p>
            <a:pPr lvl="4"/>
            <a:r>
              <a:rPr lang="en-GB" altLang="x-none"/>
              <a:t>Fifth level</a:t>
            </a:r>
            <a:endParaRPr lang="de-DE" altLang="x-none" dirty="0"/>
          </a:p>
        </p:txBody>
      </p:sp>
      <p:pic>
        <p:nvPicPr>
          <p:cNvPr id="1029" name="Picture 5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43" r:id="rId1"/>
    <p:sldLayoutId id="2147484244" r:id="rId2"/>
    <p:sldLayoutId id="2147484245" r:id="rId3"/>
    <p:sldLayoutId id="2147484246" r:id="rId4"/>
    <p:sldLayoutId id="2147484247" r:id="rId5"/>
    <p:sldLayoutId id="2147484248" r:id="rId6"/>
    <p:sldLayoutId id="2147484249" r:id="rId7"/>
    <p:sldLayoutId id="2147484250" r:id="rId8"/>
    <p:sldLayoutId id="2147484251" r:id="rId9"/>
    <p:sldLayoutId id="2147484252" r:id="rId10"/>
    <p:sldLayoutId id="2147484253" r:id="rId11"/>
    <p:sldLayoutId id="2147484254" r:id="rId12"/>
    <p:sldLayoutId id="2147484255" r:id="rId13"/>
    <p:sldLayoutId id="2147484256" r:id="rId14"/>
    <p:sldLayoutId id="2147484257" r:id="rId15"/>
    <p:sldLayoutId id="2147484237" r:id="rId16"/>
    <p:sldLayoutId id="2147484238" r:id="rId17"/>
    <p:sldLayoutId id="2147484239" r:id="rId18"/>
  </p:sldLayoutIdLst>
  <p:transition>
    <p:cut/>
  </p:transition>
  <p:hf hdr="0" ftr="0"/>
  <p:txStyles>
    <p:titleStyle>
      <a:lvl1pPr algn="l" defTabSz="952500" rtl="0" eaLnBrk="1" fontAlgn="base" hangingPunct="1">
        <a:spcBef>
          <a:spcPct val="0"/>
        </a:spcBef>
        <a:spcAft>
          <a:spcPct val="0"/>
        </a:spcAft>
        <a:defRPr sz="3200" b="0" i="0">
          <a:solidFill>
            <a:schemeClr val="accent1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SzPct val="120000"/>
        <a:buFont typeface="Arial" charset="0"/>
        <a:buChar char="•"/>
        <a:defRPr sz="24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marL="631825" indent="-276225" algn="l" defTabSz="952500" rtl="0" eaLnBrk="1" fontAlgn="base" hangingPunct="1">
        <a:spcBef>
          <a:spcPct val="20000"/>
        </a:spcBef>
        <a:spcAft>
          <a:spcPts val="575"/>
        </a:spcAft>
        <a:buClr>
          <a:srgbClr val="FF8C9A"/>
        </a:buClr>
        <a:buSzPct val="100000"/>
        <a:buFont typeface="Arial" charset="0"/>
        <a:buChar char="•"/>
        <a:defRPr sz="22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2pPr>
      <a:lvl3pPr marL="895350" indent="-234950" algn="l" defTabSz="952500" rtl="0" eaLnBrk="1" fontAlgn="base" hangingPunct="1">
        <a:spcBef>
          <a:spcPct val="20000"/>
        </a:spcBef>
        <a:spcAft>
          <a:spcPts val="575"/>
        </a:spcAft>
        <a:buClr>
          <a:srgbClr val="FF8C9A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3pPr>
      <a:lvl4pPr marL="1147763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marL="1400175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5pPr>
      <a:lvl6pPr marL="2371346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04800"/>
            <a:ext cx="10871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x-none" dirty="0"/>
              <a:t>Click </a:t>
            </a:r>
            <a:r>
              <a:rPr lang="de-DE" altLang="x-none" dirty="0" err="1"/>
              <a:t>to</a:t>
            </a:r>
            <a:r>
              <a:rPr lang="de-DE" altLang="x-none" dirty="0"/>
              <a:t> </a:t>
            </a:r>
            <a:r>
              <a:rPr lang="de-DE" altLang="x-none" dirty="0" err="1"/>
              <a:t>edit</a:t>
            </a:r>
            <a:r>
              <a:rPr lang="de-DE" altLang="x-none" dirty="0"/>
              <a:t> Master title style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219200"/>
            <a:ext cx="108712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x-none" dirty="0"/>
              <a:t>Click </a:t>
            </a:r>
            <a:r>
              <a:rPr lang="de-DE" altLang="x-none" dirty="0" err="1"/>
              <a:t>to</a:t>
            </a:r>
            <a:r>
              <a:rPr lang="de-DE" altLang="x-none" dirty="0"/>
              <a:t> </a:t>
            </a:r>
            <a:r>
              <a:rPr lang="de-DE" altLang="x-none" dirty="0" err="1"/>
              <a:t>edit</a:t>
            </a:r>
            <a:r>
              <a:rPr lang="de-DE" altLang="x-none" dirty="0"/>
              <a:t> Master </a:t>
            </a:r>
            <a:r>
              <a:rPr lang="de-DE" altLang="x-none" dirty="0" err="1"/>
              <a:t>text</a:t>
            </a:r>
            <a:r>
              <a:rPr lang="de-DE" altLang="x-none" dirty="0"/>
              <a:t> </a:t>
            </a:r>
            <a:r>
              <a:rPr lang="de-DE" altLang="x-none" dirty="0" err="1"/>
              <a:t>styles</a:t>
            </a:r>
            <a:endParaRPr lang="de-DE" altLang="x-none" dirty="0"/>
          </a:p>
          <a:p>
            <a:pPr lvl="1"/>
            <a:r>
              <a:rPr lang="de-DE" altLang="x-none" dirty="0"/>
              <a:t>Second </a:t>
            </a:r>
            <a:r>
              <a:rPr lang="de-DE" altLang="x-none" dirty="0" err="1"/>
              <a:t>level</a:t>
            </a:r>
            <a:endParaRPr lang="de-DE" altLang="x-none" dirty="0"/>
          </a:p>
          <a:p>
            <a:pPr lvl="2"/>
            <a:r>
              <a:rPr lang="de-DE" altLang="x-none" dirty="0"/>
              <a:t>Third </a:t>
            </a:r>
            <a:r>
              <a:rPr lang="de-DE" altLang="x-none" dirty="0" err="1"/>
              <a:t>level</a:t>
            </a:r>
            <a:endParaRPr lang="de-DE" altLang="x-none" dirty="0"/>
          </a:p>
          <a:p>
            <a:pPr lvl="3"/>
            <a:r>
              <a:rPr lang="de-DE" altLang="x-none" dirty="0" err="1"/>
              <a:t>Fourth</a:t>
            </a:r>
            <a:r>
              <a:rPr lang="de-DE" altLang="x-none" dirty="0"/>
              <a:t> </a:t>
            </a:r>
            <a:r>
              <a:rPr lang="de-DE" altLang="x-none" dirty="0" err="1"/>
              <a:t>level</a:t>
            </a:r>
            <a:endParaRPr lang="de-DE" altLang="x-none" dirty="0"/>
          </a:p>
          <a:p>
            <a:pPr lvl="4"/>
            <a:r>
              <a:rPr lang="de-DE" altLang="x-none" dirty="0" err="1"/>
              <a:t>Fifth</a:t>
            </a:r>
            <a:r>
              <a:rPr lang="de-DE" altLang="x-none" dirty="0"/>
              <a:t> </a:t>
            </a:r>
            <a:r>
              <a:rPr lang="de-DE" altLang="x-none" dirty="0" err="1"/>
              <a:t>level</a:t>
            </a:r>
            <a:endParaRPr lang="de-DE" altLang="x-none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7081" y="6308725"/>
            <a:ext cx="1455319" cy="450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40" r:id="rId1"/>
    <p:sldLayoutId id="2147484241" r:id="rId2"/>
    <p:sldLayoutId id="2147484242" r:id="rId3"/>
  </p:sldLayoutIdLst>
  <p:transition>
    <p:cut/>
  </p:transition>
  <p:hf hdr="0" ftr="0"/>
  <p:txStyles>
    <p:titleStyle>
      <a:lvl1pPr algn="l" defTabSz="952500" rtl="0" eaLnBrk="0" fontAlgn="base" hangingPunct="0">
        <a:spcBef>
          <a:spcPct val="0"/>
        </a:spcBef>
        <a:spcAft>
          <a:spcPct val="0"/>
        </a:spcAft>
        <a:defRPr sz="3200" b="0" i="0">
          <a:solidFill>
            <a:schemeClr val="accent1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SzPct val="120000"/>
        <a:buFont typeface="Arial" charset="0"/>
        <a:buChar char="•"/>
        <a:defRPr sz="24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marL="631825" indent="-276225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SzPct val="100000"/>
        <a:buFont typeface="Arial" charset="0"/>
        <a:buChar char="•"/>
        <a:defRPr sz="22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2pPr>
      <a:lvl3pPr marL="895350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3pPr>
      <a:lvl4pPr marL="1147763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marL="1400175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5pPr>
      <a:lvl6pPr marL="2371346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ChangeArrowheads="1"/>
          </p:cNvSpPr>
          <p:nvPr/>
        </p:nvSpPr>
        <p:spPr bwMode="auto">
          <a:xfrm flipH="1">
            <a:off x="0" y="6210300"/>
            <a:ext cx="12192000" cy="647700"/>
          </a:xfrm>
          <a:prstGeom prst="rect">
            <a:avLst/>
          </a:prstGeom>
          <a:solidFill>
            <a:srgbClr val="0043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44115" tIns="22065" rIns="44115" bIns="22065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defRPr/>
            </a:pPr>
            <a:endParaRPr lang="en-US" altLang="x-none" sz="1800" b="0" i="0" dirty="0">
              <a:latin typeface="Arial" panose="020B0604020202020204" pitchFamily="34" charset="0"/>
              <a:cs typeface="+mn-cs"/>
            </a:endParaRP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04800"/>
            <a:ext cx="10871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dirty="0"/>
              <a:t>Click to edit Master title style</a:t>
            </a:r>
            <a:endParaRPr lang="de-DE" altLang="x-none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219200"/>
            <a:ext cx="108712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dirty="0"/>
              <a:t>Click to edit Master text styles</a:t>
            </a:r>
          </a:p>
          <a:p>
            <a:pPr lvl="1"/>
            <a:r>
              <a:rPr lang="en-US" altLang="x-none" dirty="0"/>
              <a:t>Second level</a:t>
            </a:r>
          </a:p>
          <a:p>
            <a:pPr lvl="2"/>
            <a:r>
              <a:rPr lang="en-US" altLang="x-none" dirty="0"/>
              <a:t>Third level</a:t>
            </a:r>
          </a:p>
          <a:p>
            <a:pPr lvl="3"/>
            <a:r>
              <a:rPr lang="en-US" altLang="x-none" dirty="0"/>
              <a:t>Fourth level</a:t>
            </a:r>
          </a:p>
          <a:p>
            <a:pPr lvl="4"/>
            <a:r>
              <a:rPr lang="en-US" altLang="x-none" dirty="0"/>
              <a:t>Fifth level</a:t>
            </a:r>
            <a:endParaRPr lang="de-DE" altLang="x-non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A2192D-505D-0948-8694-4C97304EE417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751" y="6308725"/>
            <a:ext cx="1025649" cy="4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45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9" r:id="rId1"/>
    <p:sldLayoutId id="2147484260" r:id="rId2"/>
    <p:sldLayoutId id="2147484261" r:id="rId3"/>
    <p:sldLayoutId id="2147484262" r:id="rId4"/>
    <p:sldLayoutId id="2147484263" r:id="rId5"/>
    <p:sldLayoutId id="2147484264" r:id="rId6"/>
    <p:sldLayoutId id="2147484265" r:id="rId7"/>
    <p:sldLayoutId id="2147484266" r:id="rId8"/>
    <p:sldLayoutId id="2147484267" r:id="rId9"/>
    <p:sldLayoutId id="2147484268" r:id="rId10"/>
    <p:sldLayoutId id="2147484269" r:id="rId11"/>
    <p:sldLayoutId id="2147484270" r:id="rId12"/>
    <p:sldLayoutId id="2147484271" r:id="rId13"/>
    <p:sldLayoutId id="2147484272" r:id="rId14"/>
    <p:sldLayoutId id="2147484273" r:id="rId15"/>
    <p:sldLayoutId id="2147484274" r:id="rId16"/>
    <p:sldLayoutId id="2147484275" r:id="rId17"/>
    <p:sldLayoutId id="2147484276" r:id="rId18"/>
  </p:sldLayoutIdLst>
  <p:transition>
    <p:cut/>
  </p:transition>
  <p:hf hdr="0" ftr="0"/>
  <p:txStyles>
    <p:titleStyle>
      <a:lvl1pPr algn="l" defTabSz="952500" rtl="0" eaLnBrk="0" fontAlgn="base" hangingPunct="0">
        <a:spcBef>
          <a:spcPct val="0"/>
        </a:spcBef>
        <a:spcAft>
          <a:spcPct val="0"/>
        </a:spcAft>
        <a:defRPr sz="3200" b="0" i="0">
          <a:solidFill>
            <a:schemeClr val="accent1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SzPct val="120000"/>
        <a:buFont typeface="Arial" charset="0"/>
        <a:buChar char="•"/>
        <a:defRPr sz="24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marL="631825" indent="-276225" algn="l" defTabSz="952500" rtl="0" eaLnBrk="0" fontAlgn="base" hangingPunct="0">
        <a:spcBef>
          <a:spcPct val="20000"/>
        </a:spcBef>
        <a:spcAft>
          <a:spcPts val="575"/>
        </a:spcAft>
        <a:buClr>
          <a:srgbClr val="FF8C9A"/>
        </a:buClr>
        <a:buSzPct val="100000"/>
        <a:buFont typeface="Arial" charset="0"/>
        <a:buChar char="•"/>
        <a:defRPr sz="22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2pPr>
      <a:lvl3pPr marL="895350" indent="-234950" algn="l" defTabSz="952500" rtl="0" eaLnBrk="0" fontAlgn="base" hangingPunct="0">
        <a:spcBef>
          <a:spcPct val="20000"/>
        </a:spcBef>
        <a:spcAft>
          <a:spcPts val="575"/>
        </a:spcAft>
        <a:buClr>
          <a:srgbClr val="FF8C9A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3pPr>
      <a:lvl4pPr marL="1147763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marL="1400175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5pPr>
      <a:lvl6pPr marL="2371346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04800"/>
            <a:ext cx="10871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x-none" dirty="0"/>
              <a:t>Click </a:t>
            </a:r>
            <a:r>
              <a:rPr lang="de-DE" altLang="x-none" dirty="0" err="1"/>
              <a:t>to</a:t>
            </a:r>
            <a:r>
              <a:rPr lang="de-DE" altLang="x-none" dirty="0"/>
              <a:t> </a:t>
            </a:r>
            <a:r>
              <a:rPr lang="de-DE" altLang="x-none" dirty="0" err="1"/>
              <a:t>edit</a:t>
            </a:r>
            <a:r>
              <a:rPr lang="de-DE" altLang="x-none" dirty="0"/>
              <a:t> Master title style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219200"/>
            <a:ext cx="108712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x-none" dirty="0"/>
              <a:t>Click </a:t>
            </a:r>
            <a:r>
              <a:rPr lang="de-DE" altLang="x-none" dirty="0" err="1"/>
              <a:t>to</a:t>
            </a:r>
            <a:r>
              <a:rPr lang="de-DE" altLang="x-none" dirty="0"/>
              <a:t> </a:t>
            </a:r>
            <a:r>
              <a:rPr lang="de-DE" altLang="x-none" dirty="0" err="1"/>
              <a:t>edit</a:t>
            </a:r>
            <a:r>
              <a:rPr lang="de-DE" altLang="x-none" dirty="0"/>
              <a:t> Master </a:t>
            </a:r>
            <a:r>
              <a:rPr lang="de-DE" altLang="x-none" dirty="0" err="1"/>
              <a:t>text</a:t>
            </a:r>
            <a:r>
              <a:rPr lang="de-DE" altLang="x-none" dirty="0"/>
              <a:t> </a:t>
            </a:r>
            <a:r>
              <a:rPr lang="de-DE" altLang="x-none" dirty="0" err="1"/>
              <a:t>styles</a:t>
            </a:r>
            <a:endParaRPr lang="de-DE" altLang="x-none" dirty="0"/>
          </a:p>
          <a:p>
            <a:pPr lvl="1"/>
            <a:r>
              <a:rPr lang="de-DE" altLang="x-none" dirty="0"/>
              <a:t>Second </a:t>
            </a:r>
            <a:r>
              <a:rPr lang="de-DE" altLang="x-none" dirty="0" err="1"/>
              <a:t>level</a:t>
            </a:r>
            <a:endParaRPr lang="de-DE" altLang="x-none" dirty="0"/>
          </a:p>
          <a:p>
            <a:pPr lvl="2"/>
            <a:r>
              <a:rPr lang="de-DE" altLang="x-none" dirty="0"/>
              <a:t>Third </a:t>
            </a:r>
            <a:r>
              <a:rPr lang="de-DE" altLang="x-none" dirty="0" err="1"/>
              <a:t>level</a:t>
            </a:r>
            <a:endParaRPr lang="de-DE" altLang="x-none" dirty="0"/>
          </a:p>
          <a:p>
            <a:pPr lvl="3"/>
            <a:r>
              <a:rPr lang="de-DE" altLang="x-none" dirty="0" err="1"/>
              <a:t>Fourth</a:t>
            </a:r>
            <a:r>
              <a:rPr lang="de-DE" altLang="x-none" dirty="0"/>
              <a:t> </a:t>
            </a:r>
            <a:r>
              <a:rPr lang="de-DE" altLang="x-none" dirty="0" err="1"/>
              <a:t>level</a:t>
            </a:r>
            <a:endParaRPr lang="de-DE" altLang="x-none" dirty="0"/>
          </a:p>
          <a:p>
            <a:pPr lvl="4"/>
            <a:r>
              <a:rPr lang="de-DE" altLang="x-none" dirty="0" err="1"/>
              <a:t>Fifth</a:t>
            </a:r>
            <a:r>
              <a:rPr lang="de-DE" altLang="x-none" dirty="0"/>
              <a:t> </a:t>
            </a:r>
            <a:r>
              <a:rPr lang="de-DE" altLang="x-none" dirty="0" err="1"/>
              <a:t>level</a:t>
            </a:r>
            <a:endParaRPr lang="de-DE" altLang="x-non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104313-1759-E045-B28F-FD0C4051914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30472" y="6308726"/>
            <a:ext cx="1051928" cy="44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908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8" r:id="rId1"/>
    <p:sldLayoutId id="2147484279" r:id="rId2"/>
    <p:sldLayoutId id="2147484280" r:id="rId3"/>
  </p:sldLayoutIdLst>
  <p:transition>
    <p:cut/>
  </p:transition>
  <p:hf hdr="0" ftr="0"/>
  <p:txStyles>
    <p:titleStyle>
      <a:lvl1pPr algn="l" defTabSz="952500" rtl="0" eaLnBrk="0" fontAlgn="base" hangingPunct="0">
        <a:spcBef>
          <a:spcPct val="0"/>
        </a:spcBef>
        <a:spcAft>
          <a:spcPct val="0"/>
        </a:spcAft>
        <a:defRPr sz="3200" b="0" i="0">
          <a:solidFill>
            <a:schemeClr val="accent1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SzPct val="120000"/>
        <a:buFont typeface="Arial" charset="0"/>
        <a:buChar char="•"/>
        <a:defRPr sz="24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marL="631825" indent="-276225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SzPct val="100000"/>
        <a:buFont typeface="Arial" charset="0"/>
        <a:buChar char="•"/>
        <a:defRPr sz="22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2pPr>
      <a:lvl3pPr marL="895350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3pPr>
      <a:lvl4pPr marL="1147763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marL="1400175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 b="0" i="0">
          <a:solidFill>
            <a:srgbClr val="595959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5pPr>
      <a:lvl6pPr marL="2371346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51.png"/><Relationship Id="rId4" Type="http://schemas.openxmlformats.org/officeDocument/2006/relationships/image" Target="../media/image6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7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7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9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ubtitle 1"/>
          <p:cNvSpPr>
            <a:spLocks noGrp="1"/>
          </p:cNvSpPr>
          <p:nvPr>
            <p:ph type="subTitle" idx="1"/>
          </p:nvPr>
        </p:nvSpPr>
        <p:spPr>
          <a:xfrm>
            <a:off x="711200" y="2417314"/>
            <a:ext cx="10440504" cy="609600"/>
          </a:xfrm>
        </p:spPr>
        <p:txBody>
          <a:bodyPr/>
          <a:lstStyle/>
          <a:p>
            <a:r>
              <a:rPr lang="en-GB" altLang="x-none" dirty="0">
                <a:ea typeface="ＭＳ Ｐゴシック" charset="-128"/>
              </a:rPr>
              <a:t>Chichau Miao, Anna </a:t>
            </a:r>
            <a:r>
              <a:rPr lang="en-GB" altLang="x-none" dirty="0" err="1">
                <a:ea typeface="ＭＳ Ｐゴシック" charset="-128"/>
              </a:rPr>
              <a:t>Vathrakokili</a:t>
            </a:r>
            <a:r>
              <a:rPr lang="en-GB" altLang="x-none" dirty="0">
                <a:ea typeface="ＭＳ Ｐゴシック" charset="-128"/>
              </a:rPr>
              <a:t> </a:t>
            </a:r>
            <a:r>
              <a:rPr lang="en-GB" altLang="x-none" dirty="0" err="1">
                <a:ea typeface="ＭＳ Ｐゴシック" charset="-128"/>
              </a:rPr>
              <a:t>Pournara</a:t>
            </a:r>
            <a:r>
              <a:rPr lang="en-GB" altLang="x-none" dirty="0">
                <a:ea typeface="ＭＳ Ｐゴシック" charset="-128"/>
              </a:rPr>
              <a:t>, Irene </a:t>
            </a:r>
            <a:r>
              <a:rPr lang="en-GB" altLang="x-none" dirty="0" err="1">
                <a:ea typeface="ＭＳ Ｐゴシック" charset="-128"/>
              </a:rPr>
              <a:t>Papatheodorou</a:t>
            </a:r>
            <a:endParaRPr lang="x-none" altLang="x-none">
              <a:ea typeface="ＭＳ Ｐゴシック" charset="-128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11200" y="1039813"/>
            <a:ext cx="10363200" cy="685800"/>
          </a:xfrm>
          <a:effectLst>
            <a:outerShdw blurRad="50800" dist="38100" dir="5400000" algn="t" rotWithShape="0">
              <a:srgbClr val="000000">
                <a:alpha val="39999"/>
              </a:srgbClr>
            </a:outerShdw>
          </a:effectLst>
        </p:spPr>
        <p:txBody>
          <a:bodyPr/>
          <a:lstStyle/>
          <a:p>
            <a:r>
              <a:rPr lang="en-GB" altLang="x-none" dirty="0">
                <a:ea typeface="ＭＳ Ｐゴシック" charset="-128"/>
              </a:rPr>
              <a:t>A large-scale benchmarking of cell type deconvolution methods</a:t>
            </a:r>
            <a:endParaRPr lang="x-none" altLang="x-none">
              <a:ea typeface="ＭＳ Ｐゴシック" charset="-128"/>
            </a:endParaRPr>
          </a:p>
        </p:txBody>
      </p:sp>
      <p:sp>
        <p:nvSpPr>
          <p:cNvPr id="3584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11200" y="3851275"/>
            <a:ext cx="5983288" cy="614363"/>
          </a:xfrm>
        </p:spPr>
        <p:txBody>
          <a:bodyPr/>
          <a:lstStyle/>
          <a:p>
            <a:endParaRPr lang="x-none" altLang="x-none">
              <a:ea typeface="HelveticaNeueLT Pro 35 Th" charset="0"/>
              <a:cs typeface="HelveticaNeueLT Pro 35 Th" charset="0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91C1C-3DCE-EE44-A370-CDA7084DB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5510A0-633A-F945-A2E0-978E94936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775" y="1066800"/>
            <a:ext cx="5866225" cy="46941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5F1CFB-903D-A942-AFF0-79CD7A22ADA9}"/>
              </a:ext>
            </a:extLst>
          </p:cNvPr>
          <p:cNvSpPr txBox="1"/>
          <p:nvPr/>
        </p:nvSpPr>
        <p:spPr>
          <a:xfrm>
            <a:off x="2402005" y="5711587"/>
            <a:ext cx="2204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30</a:t>
            </a:r>
            <a:r>
              <a:rPr lang="zh-CN" altLang="en-US" dirty="0"/>
              <a:t> </a:t>
            </a:r>
            <a:r>
              <a:rPr lang="en-US" altLang="zh-CN" dirty="0"/>
              <a:t>cell types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F62445-95BE-7B4C-AA85-EBAF92EEA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66800"/>
            <a:ext cx="7551220" cy="45142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7F8748-6542-7249-BACE-C2FBE47B38D9}"/>
              </a:ext>
            </a:extLst>
          </p:cNvPr>
          <p:cNvSpPr txBox="1"/>
          <p:nvPr/>
        </p:nvSpPr>
        <p:spPr>
          <a:xfrm>
            <a:off x="7917975" y="5655901"/>
            <a:ext cx="2204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100</a:t>
            </a:r>
            <a:r>
              <a:rPr lang="zh-CN" altLang="en-US" dirty="0"/>
              <a:t> </a:t>
            </a:r>
            <a:r>
              <a:rPr lang="en-US" altLang="zh-CN" dirty="0"/>
              <a:t>cell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712172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4B92F-4B05-2040-ACAC-10819D6E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ABBB63-3387-6B43-9F85-55539F7272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8201" y="1219200"/>
            <a:ext cx="92371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1478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85CE3-2772-104D-93EF-37CF35FFA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5B0C13-5E02-F240-B4A2-5E390C38D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1719" y="891653"/>
            <a:ext cx="9129229" cy="49018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BC3CA7-0F50-B245-8E20-0A371D35C851}"/>
              </a:ext>
            </a:extLst>
          </p:cNvPr>
          <p:cNvSpPr txBox="1"/>
          <p:nvPr/>
        </p:nvSpPr>
        <p:spPr>
          <a:xfrm>
            <a:off x="5199797" y="5735514"/>
            <a:ext cx="326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Cross batch</a:t>
            </a:r>
          </a:p>
        </p:txBody>
      </p:sp>
    </p:spTree>
    <p:extLst>
      <p:ext uri="{BB962C8B-B14F-4D97-AF65-F5344CB8AC3E}">
        <p14:creationId xmlns:p14="http://schemas.microsoft.com/office/powerpoint/2010/main" val="428724718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CBDAF-3ADC-7448-B84F-A53296C3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A4A8D8-FECB-6045-A9D4-D3A21FCB85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9092" y="1213893"/>
            <a:ext cx="10871200" cy="43346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3ABEE6-F8B4-3342-9A54-3EF549A3541D}"/>
              </a:ext>
            </a:extLst>
          </p:cNvPr>
          <p:cNvSpPr txBox="1"/>
          <p:nvPr/>
        </p:nvSpPr>
        <p:spPr>
          <a:xfrm>
            <a:off x="3848669" y="5656997"/>
            <a:ext cx="5363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Cross study</a:t>
            </a:r>
          </a:p>
        </p:txBody>
      </p:sp>
    </p:spTree>
    <p:extLst>
      <p:ext uri="{BB962C8B-B14F-4D97-AF65-F5344CB8AC3E}">
        <p14:creationId xmlns:p14="http://schemas.microsoft.com/office/powerpoint/2010/main" val="101253339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D797-C91F-094B-AFA1-81754EA85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08094-9122-2D4D-BFF7-22E24962A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784663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78533-A91A-AD47-9DD2-2B252CF9C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F585F8-1D9F-024B-A739-1D2D35ED40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55" y="1092250"/>
            <a:ext cx="7373366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96CDF3-6984-7F4D-8224-2B90AC9DB91D}"/>
              </a:ext>
            </a:extLst>
          </p:cNvPr>
          <p:cNvSpPr txBox="1"/>
          <p:nvPr/>
        </p:nvSpPr>
        <p:spPr>
          <a:xfrm>
            <a:off x="7747321" y="2189544"/>
            <a:ext cx="44446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Gap: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Only technical benchmarking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real scenario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 significant in interpreting biology problems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792455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89C3E-2AA7-CF48-A884-1A44846AE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5C21-4D1B-004C-BF1A-28A8BD573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Understand the performance of deconvolution methods in dealing with bulk RNA-</a:t>
            </a:r>
            <a:r>
              <a:rPr lang="en-GB" dirty="0" err="1"/>
              <a:t>seq</a:t>
            </a:r>
            <a:r>
              <a:rPr lang="en-GB" dirty="0"/>
              <a:t> data using single-cell RNA-</a:t>
            </a:r>
            <a:r>
              <a:rPr lang="en-GB" dirty="0" err="1"/>
              <a:t>seq</a:t>
            </a:r>
            <a:r>
              <a:rPr lang="en-GB" dirty="0"/>
              <a:t> as reference;</a:t>
            </a:r>
          </a:p>
          <a:p>
            <a:r>
              <a:rPr lang="en-GB" dirty="0"/>
              <a:t>How to deconvolve disease bulk with healthy single cell data?</a:t>
            </a:r>
          </a:p>
          <a:p>
            <a:r>
              <a:rPr lang="en-GB" dirty="0"/>
              <a:t>How to capture the transcriptomic signal change in the disease samples?</a:t>
            </a:r>
          </a:p>
          <a:p>
            <a:r>
              <a:rPr lang="en-GB" dirty="0"/>
              <a:t>Give suggestions for deconvolution methods to be applied in the pipeline.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822616"/>
      </p:ext>
    </p:extLst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150BD-7E23-C84C-A200-A06275377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15C7F8-2CFA-E64A-B21F-29295CFB104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01823" y="1153444"/>
          <a:ext cx="9489953" cy="3926840"/>
        </p:xfrm>
        <a:graphic>
          <a:graphicData uri="http://schemas.openxmlformats.org/drawingml/2006/table">
            <a:tbl>
              <a:tblPr/>
              <a:tblGrid>
                <a:gridCol w="2892147">
                  <a:extLst>
                    <a:ext uri="{9D8B030D-6E8A-4147-A177-3AD203B41FA5}">
                      <a16:colId xmlns:a16="http://schemas.microsoft.com/office/drawing/2014/main" val="2148692151"/>
                    </a:ext>
                  </a:extLst>
                </a:gridCol>
                <a:gridCol w="4429743">
                  <a:extLst>
                    <a:ext uri="{9D8B030D-6E8A-4147-A177-3AD203B41FA5}">
                      <a16:colId xmlns:a16="http://schemas.microsoft.com/office/drawing/2014/main" val="3421269611"/>
                    </a:ext>
                  </a:extLst>
                </a:gridCol>
                <a:gridCol w="2168063">
                  <a:extLst>
                    <a:ext uri="{9D8B030D-6E8A-4147-A177-3AD203B41FA5}">
                      <a16:colId xmlns:a16="http://schemas.microsoft.com/office/drawing/2014/main" val="13381136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Bulk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Reference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11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1: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decide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parameters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pseudobulk made from reference</a:t>
                      </a:r>
                      <a:endParaRPr lang="en-GB" sz="24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scRNA-seq</a:t>
                      </a:r>
                      <a:endParaRPr lang="en-GB" sz="24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1420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2: realistic benchmarking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pseudobulk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made from another reference (batch effect)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scRNA-seq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3354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3: benchmarking &amp; potential application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Bulk RNA-</a:t>
                      </a: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seq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of the same tissue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scRNA-seq</a:t>
                      </a:r>
                      <a:endParaRPr lang="en-GB" sz="2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72414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4: benchmarking &amp; potential application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Bulk RNA-</a:t>
                      </a: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seq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of the same tissue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</a:t>
                      </a: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scRNA-seq</a:t>
                      </a:r>
                      <a:endParaRPr lang="en-GB" sz="2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950058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3350A6BE-844E-8147-946C-983D5E6F4E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313912"/>
      </p:ext>
    </p:extLst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04FE2-78CF-DA42-9F4B-F1C153513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Self-reference (easy case)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013749-FD19-5F49-AA64-5B2FBBD513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159" y="1066800"/>
            <a:ext cx="9071282" cy="49738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D70A0B-A5D8-ED4C-9569-76A66581E391}"/>
              </a:ext>
            </a:extLst>
          </p:cNvPr>
          <p:cNvSpPr txBox="1"/>
          <p:nvPr/>
        </p:nvSpPr>
        <p:spPr>
          <a:xfrm>
            <a:off x="1794076" y="1798419"/>
            <a:ext cx="16551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ExpressionSet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0A6DA5-7181-3246-BB90-D7E1449E9503}"/>
              </a:ext>
            </a:extLst>
          </p:cNvPr>
          <p:cNvSpPr txBox="1"/>
          <p:nvPr/>
        </p:nvSpPr>
        <p:spPr>
          <a:xfrm>
            <a:off x="418966" y="817351"/>
            <a:ext cx="11921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Anndata</a:t>
            </a:r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58E473-8472-2941-B07F-E99621753C3D}"/>
              </a:ext>
            </a:extLst>
          </p:cNvPr>
          <p:cNvSpPr txBox="1"/>
          <p:nvPr/>
        </p:nvSpPr>
        <p:spPr>
          <a:xfrm>
            <a:off x="138896" y="1798419"/>
            <a:ext cx="1375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downsample</a:t>
            </a:r>
            <a:endParaRPr lang="en-US" sz="1600" dirty="0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674053FA-4FB5-6542-B346-952E29277E36}"/>
              </a:ext>
            </a:extLst>
          </p:cNvPr>
          <p:cNvSpPr/>
          <p:nvPr/>
        </p:nvSpPr>
        <p:spPr bwMode="auto">
          <a:xfrm>
            <a:off x="711200" y="1155905"/>
            <a:ext cx="303862" cy="592723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3085A8E0-457F-0349-931A-304FF13B222C}"/>
              </a:ext>
            </a:extLst>
          </p:cNvPr>
          <p:cNvSpPr/>
          <p:nvPr/>
        </p:nvSpPr>
        <p:spPr bwMode="auto">
          <a:xfrm>
            <a:off x="1422428" y="1917905"/>
            <a:ext cx="371648" cy="169277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22493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8F0D8-025D-AC4F-810B-876211A31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C18305-FA36-1444-83B6-64C9E8211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597" y="877137"/>
            <a:ext cx="8955595" cy="510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02157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610F2B-14DC-EF47-AE3C-2802882366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928" y="49263"/>
            <a:ext cx="5521496" cy="6092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2371761"/>
      </p:ext>
    </p:extLst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E57AB-742B-4C4F-B733-FC9277292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5EBEC-35F8-DA42-9D65-EDC675213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&gt;57 datasets, covering brain (14), placenta(2), liver(4), tumor(14), COVID-19(4), Pancreas(6</a:t>
            </a:r>
            <a:r>
              <a:rPr lang="en-US"/>
              <a:t>), Lung(7),Gut</a:t>
            </a:r>
            <a:r>
              <a:rPr lang="en-US" dirty="0"/>
              <a:t>(5), Muscle(1)</a:t>
            </a:r>
          </a:p>
          <a:p>
            <a:r>
              <a:rPr lang="en-US" dirty="0"/>
              <a:t>10X and Smart-seq2 (SS2) in the same study </a:t>
            </a:r>
          </a:p>
          <a:p>
            <a:r>
              <a:rPr lang="en-US" dirty="0"/>
              <a:t>10X and SS2 for the same tissue from different studies</a:t>
            </a:r>
          </a:p>
          <a:p>
            <a:r>
              <a:rPr lang="en-US" dirty="0"/>
              <a:t>10X and bulk in the same study</a:t>
            </a:r>
          </a:p>
          <a:p>
            <a:r>
              <a:rPr lang="en-US" dirty="0"/>
              <a:t>10X and bulk for the same tissue from different studies</a:t>
            </a:r>
          </a:p>
          <a:p>
            <a:r>
              <a:rPr lang="en-US" dirty="0"/>
              <a:t>Coarse and fine cell type annotations (4 datasets)</a:t>
            </a:r>
          </a:p>
        </p:txBody>
      </p:sp>
    </p:spTree>
    <p:extLst>
      <p:ext uri="{BB962C8B-B14F-4D97-AF65-F5344CB8AC3E}">
        <p14:creationId xmlns:p14="http://schemas.microsoft.com/office/powerpoint/2010/main" val="522182316"/>
      </p:ext>
    </p:extLst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9C56-8010-3F46-B5F9-A71CA9B44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Tumor datasets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A7A4E2-43B7-8649-88B9-3EF7944337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200" y="1962644"/>
            <a:ext cx="10871200" cy="286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84226"/>
      </p:ext>
    </p:extLst>
  </p:cSld>
  <p:clrMapOvr>
    <a:masterClrMapping/>
  </p:clrMapOvr>
  <p:transition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C2ECB-8294-E643-9F52-168C15F4E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Deconvolution methods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0A74772-188B-B34F-B8DE-F1F318C057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4288" y="1230774"/>
            <a:ext cx="11078111" cy="479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135650"/>
      </p:ext>
    </p:extLst>
  </p:cSld>
  <p:clrMapOvr>
    <a:masterClrMapping/>
  </p:clrMapOvr>
  <p:transition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3177-3312-B447-B9D6-E35AA180E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115CF-6533-CB4E-8893-6FAAD451E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219200"/>
            <a:ext cx="10871200" cy="2746513"/>
          </a:xfrm>
        </p:spPr>
        <p:txBody>
          <a:bodyPr/>
          <a:lstStyle/>
          <a:p>
            <a:r>
              <a:rPr lang="en-US" dirty="0" err="1"/>
              <a:t>Conda</a:t>
            </a:r>
            <a:r>
              <a:rPr lang="en-US" dirty="0"/>
              <a:t> based dependencies</a:t>
            </a:r>
          </a:p>
          <a:p>
            <a:r>
              <a:rPr lang="en-US" dirty="0"/>
              <a:t>Independent programs</a:t>
            </a:r>
          </a:p>
          <a:p>
            <a:r>
              <a:rPr lang="en-US" dirty="0" err="1"/>
              <a:t>Bioconda</a:t>
            </a:r>
            <a:r>
              <a:rPr lang="en-US" dirty="0"/>
              <a:t> based R packages</a:t>
            </a:r>
          </a:p>
          <a:p>
            <a:r>
              <a:rPr lang="en-US" dirty="0" err="1"/>
              <a:t>Cran</a:t>
            </a:r>
            <a:r>
              <a:rPr lang="en-US" dirty="0"/>
              <a:t> based R packages</a:t>
            </a:r>
          </a:p>
          <a:p>
            <a:r>
              <a:rPr lang="en-US" dirty="0" err="1"/>
              <a:t>Github</a:t>
            </a:r>
            <a:r>
              <a:rPr lang="en-US" dirty="0"/>
              <a:t> based packages</a:t>
            </a:r>
          </a:p>
        </p:txBody>
      </p:sp>
    </p:spTree>
    <p:extLst>
      <p:ext uri="{BB962C8B-B14F-4D97-AF65-F5344CB8AC3E}">
        <p14:creationId xmlns:p14="http://schemas.microsoft.com/office/powerpoint/2010/main" val="4248605140"/>
      </p:ext>
    </p:extLst>
  </p:cSld>
  <p:clrMapOvr>
    <a:masterClrMapping/>
  </p:clrMapOvr>
  <p:transition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BACB4-8762-FF40-97B1-A3DC67190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93906-19DB-5C45-8F3B-A52BED3ED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Bseqsc</a:t>
            </a:r>
            <a:r>
              <a:rPr lang="en-US" dirty="0"/>
              <a:t> can take &gt;9 days to compute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411292"/>
      </p:ext>
    </p:extLst>
  </p:cSld>
  <p:clrMapOvr>
    <a:masterClrMapping/>
  </p:clrMapOvr>
  <p:transition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8CAB4-6402-8648-9E5F-3CBF24732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30" y="293226"/>
            <a:ext cx="10871200" cy="762000"/>
          </a:xfrm>
        </p:spPr>
        <p:txBody>
          <a:bodyPr/>
          <a:lstStyle/>
          <a:p>
            <a:r>
              <a:rPr lang="en-US" dirty="0"/>
              <a:t>Preliminary results (Pearson correlation)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5D5B41A-47CE-904A-9E07-F5B2C9CF75E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186" y="1147824"/>
            <a:ext cx="8742744" cy="5218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171BA9-3084-4A40-A89F-90BC9ED93E8C}"/>
              </a:ext>
            </a:extLst>
          </p:cNvPr>
          <p:cNvSpPr/>
          <p:nvPr/>
        </p:nvSpPr>
        <p:spPr bwMode="auto">
          <a:xfrm>
            <a:off x="9233452" y="3279914"/>
            <a:ext cx="1053548" cy="234563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610511"/>
      </p:ext>
    </p:extLst>
  </p:cSld>
  <p:clrMapOvr>
    <a:masterClrMapping/>
  </p:clrMapOvr>
  <p:transition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A7B8F-4A89-574F-AA5E-2C465ABE1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results (RMSE)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715ACA-4252-264B-87A1-047DA378DDB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841" y="1034970"/>
            <a:ext cx="8554215" cy="5135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A6B5429-4138-0E47-9425-62F67B07E90B}"/>
              </a:ext>
            </a:extLst>
          </p:cNvPr>
          <p:cNvSpPr/>
          <p:nvPr/>
        </p:nvSpPr>
        <p:spPr bwMode="auto">
          <a:xfrm>
            <a:off x="9135906" y="3200400"/>
            <a:ext cx="1053548" cy="234563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569642"/>
      </p:ext>
    </p:extLst>
  </p:cSld>
  <p:clrMapOvr>
    <a:masterClrMapping/>
  </p:clrMapOvr>
  <p:transition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6E01-EA3C-FE4C-AD62-1D089756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C2AF-AEEE-344F-9322-03AD0A166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Deconvolution between datasets (use different datasets of the same tissue type)</a:t>
            </a:r>
          </a:p>
          <a:p>
            <a:r>
              <a:rPr lang="en-US" dirty="0"/>
              <a:t>Deconvolution between different techniques (10X vs SS2)</a:t>
            </a:r>
          </a:p>
          <a:p>
            <a:r>
              <a:rPr lang="en-US" dirty="0"/>
              <a:t>Deconvolution of bulk samples using </a:t>
            </a:r>
            <a:r>
              <a:rPr lang="en-US" dirty="0" err="1"/>
              <a:t>scRNA</a:t>
            </a:r>
            <a:r>
              <a:rPr lang="en-US" dirty="0"/>
              <a:t>-seq in the same study</a:t>
            </a:r>
          </a:p>
          <a:p>
            <a:r>
              <a:rPr lang="en-US" dirty="0"/>
              <a:t>Test the speed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082683"/>
      </p:ext>
    </p:extLst>
  </p:cSld>
  <p:clrMapOvr>
    <a:masterClrMapping/>
  </p:clrMapOvr>
  <p:transition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BAA2D75-8E4D-AC46-B325-4E13998BA3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1FF57A-0F33-F54D-B410-E6980457C6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Simulation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B4BAB6-963D-0E46-BD3D-8A9ED1801D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32112"/>
      </p:ext>
    </p:extLst>
  </p:cSld>
  <p:clrMapOvr>
    <a:masterClrMapping/>
  </p:clrMapOvr>
  <p:transition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C8122-2C4F-4740-8BB9-6123261FD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3, 10, 30 cell types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180B86-62AE-4B4B-874D-528B90DBA85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43830"/>
            <a:ext cx="4069794" cy="282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BF5432E-6991-E84E-8B0B-B8092D6E5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9990" y="1738374"/>
            <a:ext cx="4012925" cy="2832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C4942BE-2BAD-7A41-8C17-F54C17258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981" y="1738374"/>
            <a:ext cx="4012924" cy="2832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452129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89DA6-20BD-AC49-BEB8-F0693E777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simulated cell types, </a:t>
            </a:r>
            <a:r>
              <a:rPr lang="en-US" dirty="0" err="1"/>
              <a:t>nnls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3788C2-824C-A24F-B2E0-882563FCF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800" y="1066800"/>
            <a:ext cx="5223554" cy="21558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4EE91C-545E-2F4F-A535-5F93BB09F5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00" y="1018852"/>
            <a:ext cx="5200185" cy="21558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E39B9CB-68D5-3F4B-B619-C1C3DA10F2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846" y="3747656"/>
            <a:ext cx="5422154" cy="227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24374"/>
      </p:ext>
    </p:extLst>
  </p:cSld>
  <p:clrMapOvr>
    <a:masterClrMapping/>
  </p:clrMapOvr>
  <p:transition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223710A-48C1-CB40-995E-094184D5E7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5199831"/>
              </p:ext>
            </p:extLst>
          </p:nvPr>
        </p:nvGraphicFramePr>
        <p:xfrm>
          <a:off x="1898374" y="56323"/>
          <a:ext cx="8259417" cy="6687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3359">
                  <a:extLst>
                    <a:ext uri="{9D8B030D-6E8A-4147-A177-3AD203B41FA5}">
                      <a16:colId xmlns:a16="http://schemas.microsoft.com/office/drawing/2014/main" val="1546283490"/>
                    </a:ext>
                  </a:extLst>
                </a:gridCol>
                <a:gridCol w="2895232">
                  <a:extLst>
                    <a:ext uri="{9D8B030D-6E8A-4147-A177-3AD203B41FA5}">
                      <a16:colId xmlns:a16="http://schemas.microsoft.com/office/drawing/2014/main" val="1950154701"/>
                    </a:ext>
                  </a:extLst>
                </a:gridCol>
                <a:gridCol w="3130826">
                  <a:extLst>
                    <a:ext uri="{9D8B030D-6E8A-4147-A177-3AD203B41FA5}">
                      <a16:colId xmlns:a16="http://schemas.microsoft.com/office/drawing/2014/main" val="11899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CN" sz="1800" dirty="0"/>
                        <a:t>3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cell </a:t>
                      </a:r>
                      <a:r>
                        <a:rPr lang="en-GB" altLang="zh-CN" sz="1800" dirty="0"/>
                        <a:t>type,</a:t>
                      </a:r>
                      <a:r>
                        <a:rPr lang="en-US" altLang="zh-CN" sz="1800" dirty="0"/>
                        <a:t> </a:t>
                      </a:r>
                      <a:r>
                        <a:rPr lang="en-GB" altLang="zh-CN" sz="1800" dirty="0"/>
                        <a:t>100</a:t>
                      </a:r>
                      <a:r>
                        <a:rPr lang="en-US" altLang="zh-CN" sz="1800" dirty="0"/>
                        <a:t> </a:t>
                      </a:r>
                      <a:r>
                        <a:rPr lang="en-GB" altLang="zh-CN" sz="1800" dirty="0" err="1"/>
                        <a:t>pseudobulk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/>
                        <a:t>Prop Sampling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/>
                        <a:t>Random sampling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040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600000"/>
                        </a:lnSpc>
                      </a:pPr>
                      <a:r>
                        <a:rPr lang="en-GB" sz="1800" dirty="0"/>
                        <a:t>Sample CT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600000"/>
                        </a:lnSpc>
                      </a:pPr>
                      <a:endParaRPr lang="en-US" sz="1800" dirty="0"/>
                    </a:p>
                    <a:p>
                      <a:pPr>
                        <a:lnSpc>
                          <a:spcPct val="600000"/>
                        </a:lnSpc>
                      </a:pP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600000"/>
                        </a:lnSpc>
                      </a:pP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102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600000"/>
                        </a:lnSpc>
                      </a:pPr>
                      <a:r>
                        <a:rPr lang="en-US" sz="1800" dirty="0"/>
                        <a:t>All 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600000"/>
                        </a:lnSpc>
                      </a:pPr>
                      <a:endParaRPr lang="en-US" sz="1800" dirty="0"/>
                    </a:p>
                    <a:p>
                      <a:pPr>
                        <a:lnSpc>
                          <a:spcPct val="600000"/>
                        </a:lnSpc>
                      </a:pP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600000"/>
                        </a:lnSpc>
                      </a:pP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013671"/>
                  </a:ext>
                </a:extLst>
              </a:tr>
            </a:tbl>
          </a:graphicData>
        </a:graphic>
      </p:graphicFrame>
      <p:sp>
        <p:nvSpPr>
          <p:cNvPr id="5" name="AutoShape 2">
            <a:extLst>
              <a:ext uri="{FF2B5EF4-FFF2-40B4-BE49-F238E27FC236}">
                <a16:creationId xmlns:a16="http://schemas.microsoft.com/office/drawing/2014/main" id="{A314C76A-956E-B140-8878-6266F06A931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02812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Picture 14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22541E86-B1BF-5C45-8AC8-F866039EC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164" y="715390"/>
            <a:ext cx="6028627" cy="602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888925"/>
      </p:ext>
    </p:extLst>
  </p:cSld>
  <p:clrMapOvr>
    <a:masterClrMapping/>
  </p:clrMapOvr>
  <p:transition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196E3-2398-EA47-B1BA-513AD6DDD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7183" y="195469"/>
            <a:ext cx="3254513" cy="762000"/>
          </a:xfrm>
        </p:spPr>
        <p:txBody>
          <a:bodyPr/>
          <a:lstStyle/>
          <a:p>
            <a:r>
              <a:rPr lang="en-US" dirty="0"/>
              <a:t>10K </a:t>
            </a:r>
            <a:r>
              <a:rPr lang="en-US" dirty="0" err="1"/>
              <a:t>pseudobulk</a:t>
            </a:r>
            <a:endParaRPr lang="en-US" dirty="0"/>
          </a:p>
        </p:txBody>
      </p:sp>
      <p:pic>
        <p:nvPicPr>
          <p:cNvPr id="5" name="Content Placeholder 4" descr="Graphical user interface, chart, application, line chart&#10;&#10;Description automatically generated">
            <a:extLst>
              <a:ext uri="{FF2B5EF4-FFF2-40B4-BE49-F238E27FC236}">
                <a16:creationId xmlns:a16="http://schemas.microsoft.com/office/drawing/2014/main" id="{0C8A9D6A-34E9-654B-B4CA-1AC1968A68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695" y="810539"/>
            <a:ext cx="5236921" cy="5236921"/>
          </a:xfrm>
        </p:spPr>
      </p:pic>
      <p:pic>
        <p:nvPicPr>
          <p:cNvPr id="7" name="Picture 6" descr="Graphical user interface, chart, application, line chart&#10;&#10;Description automatically generated">
            <a:extLst>
              <a:ext uri="{FF2B5EF4-FFF2-40B4-BE49-F238E27FC236}">
                <a16:creationId xmlns:a16="http://schemas.microsoft.com/office/drawing/2014/main" id="{C8CF0CE9-0E94-BA41-9FCA-212A9777A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3626" y="810539"/>
            <a:ext cx="5236921" cy="523692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B985698-1AF7-C74B-A2A4-7CE2B12E2D8A}"/>
              </a:ext>
            </a:extLst>
          </p:cNvPr>
          <p:cNvSpPr txBox="1">
            <a:spLocks/>
          </p:cNvSpPr>
          <p:nvPr/>
        </p:nvSpPr>
        <p:spPr bwMode="auto">
          <a:xfrm>
            <a:off x="7570306" y="195469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1M </a:t>
            </a:r>
            <a:r>
              <a:rPr lang="en-US" kern="0" dirty="0" err="1"/>
              <a:t>pseudobulk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485292899"/>
      </p:ext>
    </p:extLst>
  </p:cSld>
  <p:clrMapOvr>
    <a:masterClrMapping/>
  </p:clrMapOvr>
  <p:transition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274F9-60A9-6C47-981D-A9ED2739C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76200"/>
            <a:ext cx="10871200" cy="762000"/>
          </a:xfrm>
        </p:spPr>
        <p:txBody>
          <a:bodyPr/>
          <a:lstStyle/>
          <a:p>
            <a:r>
              <a:rPr lang="en-US" dirty="0"/>
              <a:t>10 cell types</a:t>
            </a:r>
          </a:p>
        </p:txBody>
      </p:sp>
      <p:pic>
        <p:nvPicPr>
          <p:cNvPr id="5" name="Content Placeholder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E397FA56-DD1F-A747-B0C7-27F914124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566" y="1825487"/>
            <a:ext cx="3760304" cy="3760304"/>
          </a:xfrm>
        </p:spPr>
      </p:pic>
      <p:pic>
        <p:nvPicPr>
          <p:cNvPr id="7" name="Picture 6" descr="A picture containing text, writing implement&#10;&#10;Description automatically generated">
            <a:extLst>
              <a:ext uri="{FF2B5EF4-FFF2-40B4-BE49-F238E27FC236}">
                <a16:creationId xmlns:a16="http://schemas.microsoft.com/office/drawing/2014/main" id="{E04D4985-D7D2-5A49-90EF-B315016EF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130" y="1825487"/>
            <a:ext cx="3760304" cy="3760304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BA206D6-67D8-A842-987C-BCBD1215F3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3694" y="1825487"/>
            <a:ext cx="3760304" cy="3760304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88567CF-8092-DA49-926E-B53F9C790FB9}"/>
              </a:ext>
            </a:extLst>
          </p:cNvPr>
          <p:cNvSpPr txBox="1">
            <a:spLocks/>
          </p:cNvSpPr>
          <p:nvPr/>
        </p:nvSpPr>
        <p:spPr bwMode="auto">
          <a:xfrm>
            <a:off x="809987" y="1063487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100 </a:t>
            </a:r>
            <a:r>
              <a:rPr lang="en-US" kern="0" dirty="0" err="1"/>
              <a:t>pseudobulk</a:t>
            </a:r>
            <a:endParaRPr lang="en-US" kern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0084224-0254-D943-B8AD-FE26DF5C595A}"/>
              </a:ext>
            </a:extLst>
          </p:cNvPr>
          <p:cNvSpPr txBox="1">
            <a:spLocks/>
          </p:cNvSpPr>
          <p:nvPr/>
        </p:nvSpPr>
        <p:spPr bwMode="auto">
          <a:xfrm>
            <a:off x="4570291" y="1063487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10K </a:t>
            </a:r>
            <a:r>
              <a:rPr lang="en-US" kern="0" dirty="0" err="1"/>
              <a:t>pseudobulk</a:t>
            </a:r>
            <a:endParaRPr lang="en-US" kern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0DEF730-DE24-1246-84C5-6F1A4F0978CC}"/>
              </a:ext>
            </a:extLst>
          </p:cNvPr>
          <p:cNvSpPr txBox="1">
            <a:spLocks/>
          </p:cNvSpPr>
          <p:nvPr/>
        </p:nvSpPr>
        <p:spPr bwMode="auto">
          <a:xfrm>
            <a:off x="8556589" y="1063487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1M </a:t>
            </a:r>
            <a:r>
              <a:rPr lang="en-US" kern="0" dirty="0" err="1"/>
              <a:t>pseudobulk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111371319"/>
      </p:ext>
    </p:extLst>
  </p:cSld>
  <p:clrMapOvr>
    <a:masterClrMapping/>
  </p:clrMapOvr>
  <p:transition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FD7A93-D5AB-E841-A1D5-2A00E099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cell types, cross reference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FF71CD8-7687-D943-B383-4CBA01C1FF2D}"/>
              </a:ext>
            </a:extLst>
          </p:cNvPr>
          <p:cNvSpPr txBox="1">
            <a:spLocks/>
          </p:cNvSpPr>
          <p:nvPr/>
        </p:nvSpPr>
        <p:spPr bwMode="auto">
          <a:xfrm>
            <a:off x="4257774" y="685800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10K </a:t>
            </a:r>
            <a:r>
              <a:rPr lang="en-US" kern="0" dirty="0" err="1"/>
              <a:t>pseudobulk</a:t>
            </a:r>
            <a:endParaRPr lang="en-US" kern="0" dirty="0"/>
          </a:p>
        </p:txBody>
      </p:sp>
      <p:pic>
        <p:nvPicPr>
          <p:cNvPr id="7" name="Picture 6" descr="A picture containing text, map, different, line&#10;&#10;Description automatically generated">
            <a:extLst>
              <a:ext uri="{FF2B5EF4-FFF2-40B4-BE49-F238E27FC236}">
                <a16:creationId xmlns:a16="http://schemas.microsoft.com/office/drawing/2014/main" id="{C475C228-9A7F-CA4E-9962-236DC7708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061" y="1273215"/>
            <a:ext cx="4898985" cy="4898985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DB649B2B-0870-5E4D-A7CD-D65C774D2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9704" y="1531715"/>
            <a:ext cx="4058857" cy="4058857"/>
          </a:xfrm>
          <a:prstGeom prst="rect">
            <a:avLst/>
          </a:prstGeom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E6922A90-CF51-294E-97C9-0C38C397C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625" y="2979516"/>
            <a:ext cx="2510686" cy="177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1479966"/>
      </p:ext>
    </p:extLst>
  </p:cSld>
  <p:clrMapOvr>
    <a:masterClrMapping/>
  </p:clrMapOvr>
  <p:transition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274F9-60A9-6C47-981D-A9ED2739C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76200"/>
            <a:ext cx="10871200" cy="762000"/>
          </a:xfrm>
        </p:spPr>
        <p:txBody>
          <a:bodyPr/>
          <a:lstStyle/>
          <a:p>
            <a:r>
              <a:rPr lang="en-US" dirty="0"/>
              <a:t>30 cell types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8567CF-8092-DA49-926E-B53F9C790FB9}"/>
              </a:ext>
            </a:extLst>
          </p:cNvPr>
          <p:cNvSpPr txBox="1">
            <a:spLocks/>
          </p:cNvSpPr>
          <p:nvPr/>
        </p:nvSpPr>
        <p:spPr bwMode="auto">
          <a:xfrm>
            <a:off x="809987" y="1063487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100 </a:t>
            </a:r>
            <a:r>
              <a:rPr lang="en-US" kern="0" dirty="0" err="1"/>
              <a:t>pseudobulk</a:t>
            </a:r>
            <a:endParaRPr lang="en-US" kern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0084224-0254-D943-B8AD-FE26DF5C595A}"/>
              </a:ext>
            </a:extLst>
          </p:cNvPr>
          <p:cNvSpPr txBox="1">
            <a:spLocks/>
          </p:cNvSpPr>
          <p:nvPr/>
        </p:nvSpPr>
        <p:spPr bwMode="auto">
          <a:xfrm>
            <a:off x="4570291" y="1063487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/>
              <a:t>10K pseudobulk</a:t>
            </a:r>
            <a:endParaRPr lang="en-US" kern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0DEF730-DE24-1246-84C5-6F1A4F0978CC}"/>
              </a:ext>
            </a:extLst>
          </p:cNvPr>
          <p:cNvSpPr txBox="1">
            <a:spLocks/>
          </p:cNvSpPr>
          <p:nvPr/>
        </p:nvSpPr>
        <p:spPr bwMode="auto">
          <a:xfrm>
            <a:off x="8556589" y="1063487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1M </a:t>
            </a:r>
            <a:r>
              <a:rPr lang="en-US" kern="0" dirty="0" err="1"/>
              <a:t>pseudobulk</a:t>
            </a:r>
            <a:endParaRPr lang="en-US" kern="0" dirty="0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2671F2DE-B588-6E44-A1A5-49DED6271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13" y="1943813"/>
            <a:ext cx="3828536" cy="3828536"/>
          </a:xfrm>
          <a:prstGeom prst="rect">
            <a:avLst/>
          </a:prstGeom>
        </p:spPr>
      </p:pic>
      <p:pic>
        <p:nvPicPr>
          <p:cNvPr id="13" name="Picture 1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8D2B9EB7-9695-5047-97B8-770FF80D0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279" y="1943813"/>
            <a:ext cx="3828536" cy="3828536"/>
          </a:xfrm>
          <a:prstGeom prst="rect">
            <a:avLst/>
          </a:prstGeom>
        </p:spPr>
      </p:pic>
      <p:pic>
        <p:nvPicPr>
          <p:cNvPr id="16" name="Picture 15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19A2231F-1919-D043-B2C4-496F31F81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3653" y="1943813"/>
            <a:ext cx="3850700" cy="385070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006EE26-46C5-694C-9D5F-9D90362F761E}"/>
              </a:ext>
            </a:extLst>
          </p:cNvPr>
          <p:cNvSpPr/>
          <p:nvPr/>
        </p:nvSpPr>
        <p:spPr bwMode="auto">
          <a:xfrm>
            <a:off x="4283279" y="3808071"/>
            <a:ext cx="3957896" cy="1964278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447573"/>
      </p:ext>
    </p:extLst>
  </p:cSld>
  <p:clrMapOvr>
    <a:masterClrMapping/>
  </p:clrMapOvr>
  <p:transition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79BF-468A-6A47-8DB1-2A8DD1A30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2841" y="663133"/>
            <a:ext cx="3050572" cy="762000"/>
          </a:xfrm>
        </p:spPr>
        <p:txBody>
          <a:bodyPr/>
          <a:lstStyle/>
          <a:p>
            <a:r>
              <a:rPr lang="en-US" dirty="0"/>
              <a:t>Prop sampling</a:t>
            </a:r>
          </a:p>
        </p:txBody>
      </p:sp>
      <p:pic>
        <p:nvPicPr>
          <p:cNvPr id="5" name="Content Placeholder 4" descr="A picture containing text, map, different&#10;&#10;Description automatically generated">
            <a:extLst>
              <a:ext uri="{FF2B5EF4-FFF2-40B4-BE49-F238E27FC236}">
                <a16:creationId xmlns:a16="http://schemas.microsoft.com/office/drawing/2014/main" id="{D6260534-61EE-C645-8624-8E0EB0D5F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116" y="1226544"/>
            <a:ext cx="4632767" cy="463276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D493D0-6EB1-1B4D-B0A1-7E78648CA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048" y="1226545"/>
            <a:ext cx="4632767" cy="463276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2CFC1DD-E3CC-1F4F-BC39-53B061A90A18}"/>
              </a:ext>
            </a:extLst>
          </p:cNvPr>
          <p:cNvSpPr txBox="1">
            <a:spLocks/>
          </p:cNvSpPr>
          <p:nvPr/>
        </p:nvSpPr>
        <p:spPr bwMode="auto">
          <a:xfrm>
            <a:off x="7484319" y="654824"/>
            <a:ext cx="339588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random sampling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77CA53A-7960-274A-B5A0-18DC9DA11B4B}"/>
              </a:ext>
            </a:extLst>
          </p:cNvPr>
          <p:cNvSpPr txBox="1">
            <a:spLocks/>
          </p:cNvSpPr>
          <p:nvPr/>
        </p:nvSpPr>
        <p:spPr bwMode="auto">
          <a:xfrm>
            <a:off x="320233" y="99722"/>
            <a:ext cx="3050572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10 cell types</a:t>
            </a:r>
          </a:p>
        </p:txBody>
      </p:sp>
    </p:spTree>
    <p:extLst>
      <p:ext uri="{BB962C8B-B14F-4D97-AF65-F5344CB8AC3E}">
        <p14:creationId xmlns:p14="http://schemas.microsoft.com/office/powerpoint/2010/main" val="3686590267"/>
      </p:ext>
    </p:extLst>
  </p:cSld>
  <p:clrMapOvr>
    <a:masterClrMapping/>
  </p:clrMapOvr>
  <p:transition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79BF-468A-6A47-8DB1-2A8DD1A30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2841" y="663133"/>
            <a:ext cx="3050572" cy="762000"/>
          </a:xfrm>
        </p:spPr>
        <p:txBody>
          <a:bodyPr/>
          <a:lstStyle/>
          <a:p>
            <a:r>
              <a:rPr lang="en-US" dirty="0"/>
              <a:t>Prop sampling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CFC1DD-E3CC-1F4F-BC39-53B061A90A18}"/>
              </a:ext>
            </a:extLst>
          </p:cNvPr>
          <p:cNvSpPr txBox="1">
            <a:spLocks/>
          </p:cNvSpPr>
          <p:nvPr/>
        </p:nvSpPr>
        <p:spPr bwMode="auto">
          <a:xfrm>
            <a:off x="7484319" y="654824"/>
            <a:ext cx="339588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random sampling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77CA53A-7960-274A-B5A0-18DC9DA11B4B}"/>
              </a:ext>
            </a:extLst>
          </p:cNvPr>
          <p:cNvSpPr txBox="1">
            <a:spLocks/>
          </p:cNvSpPr>
          <p:nvPr/>
        </p:nvSpPr>
        <p:spPr bwMode="auto">
          <a:xfrm>
            <a:off x="320233" y="99722"/>
            <a:ext cx="3050572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100 cell types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D031F77C-36D0-3640-A1B0-806929F38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611" y="1258747"/>
            <a:ext cx="4806387" cy="4806387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1C5DA8CF-F6D9-BE4A-B9EF-8D030FA47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472" y="1258746"/>
            <a:ext cx="4806387" cy="480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669134"/>
      </p:ext>
    </p:extLst>
  </p:cSld>
  <p:clrMapOvr>
    <a:masterClrMapping/>
  </p:clrMapOvr>
  <p:transition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274F9-60A9-6C47-981D-A9ED2739C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76200"/>
            <a:ext cx="10871200" cy="762000"/>
          </a:xfrm>
        </p:spPr>
        <p:txBody>
          <a:bodyPr/>
          <a:lstStyle/>
          <a:p>
            <a:r>
              <a:rPr lang="en-US" dirty="0"/>
              <a:t>100 cell types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8567CF-8092-DA49-926E-B53F9C790FB9}"/>
              </a:ext>
            </a:extLst>
          </p:cNvPr>
          <p:cNvSpPr txBox="1">
            <a:spLocks/>
          </p:cNvSpPr>
          <p:nvPr/>
        </p:nvSpPr>
        <p:spPr bwMode="auto">
          <a:xfrm>
            <a:off x="809987" y="1063487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100 </a:t>
            </a:r>
            <a:r>
              <a:rPr lang="en-US" kern="0" dirty="0" err="1"/>
              <a:t>pseudobulk</a:t>
            </a:r>
            <a:endParaRPr lang="en-US" kern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0084224-0254-D943-B8AD-FE26DF5C595A}"/>
              </a:ext>
            </a:extLst>
          </p:cNvPr>
          <p:cNvSpPr txBox="1">
            <a:spLocks/>
          </p:cNvSpPr>
          <p:nvPr/>
        </p:nvSpPr>
        <p:spPr bwMode="auto">
          <a:xfrm>
            <a:off x="4570291" y="1063487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/>
              <a:t>10K pseudobulk</a:t>
            </a:r>
            <a:endParaRPr lang="en-US" kern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0DEF730-DE24-1246-84C5-6F1A4F0978CC}"/>
              </a:ext>
            </a:extLst>
          </p:cNvPr>
          <p:cNvSpPr txBox="1">
            <a:spLocks/>
          </p:cNvSpPr>
          <p:nvPr/>
        </p:nvSpPr>
        <p:spPr bwMode="auto">
          <a:xfrm>
            <a:off x="8556589" y="1063487"/>
            <a:ext cx="325451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accent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dirty="0"/>
              <a:t>1M </a:t>
            </a:r>
            <a:r>
              <a:rPr lang="en-US" kern="0" dirty="0" err="1"/>
              <a:t>pseudobulk</a:t>
            </a:r>
            <a:endParaRPr lang="en-US" kern="0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8E20DA2D-C51C-324C-A272-F14407921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500" y="1675226"/>
            <a:ext cx="3891987" cy="3891987"/>
          </a:xfrm>
          <a:prstGeom prst="rect">
            <a:avLst/>
          </a:prstGeom>
        </p:spPr>
      </p:pic>
      <p:pic>
        <p:nvPicPr>
          <p:cNvPr id="7" name="Picture 6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B92973B5-2216-0141-87C9-583766C32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2" y="1665369"/>
            <a:ext cx="3891777" cy="3891777"/>
          </a:xfrm>
          <a:prstGeom prst="rect">
            <a:avLst/>
          </a:prstGeom>
        </p:spPr>
      </p:pic>
      <p:pic>
        <p:nvPicPr>
          <p:cNvPr id="14" name="Picture 1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AC27D1AC-8D8B-6E45-958D-0E3F20A07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7956" y="1665368"/>
            <a:ext cx="3891777" cy="389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361601"/>
      </p:ext>
    </p:extLst>
  </p:cSld>
  <p:clrMapOvr>
    <a:masterClrMapping/>
  </p:clrMapOvr>
  <p:transition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F1D30-B554-4E43-8E7F-9AFDD7DAA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3A9B26-B670-4142-83AA-7ECF1E5AD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3798" y="1066800"/>
            <a:ext cx="1727200" cy="990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E2E3D4-8F8C-C744-8A84-4046B8B0B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273" y="997995"/>
            <a:ext cx="2251364" cy="990600"/>
          </a:xfrm>
          <a:prstGeom prst="rect">
            <a:avLst/>
          </a:prstGeom>
        </p:spPr>
      </p:pic>
      <p:pic>
        <p:nvPicPr>
          <p:cNvPr id="7172" name="Picture 4" descr="Tube Silhouette at GetDrawings | Free download">
            <a:extLst>
              <a:ext uri="{FF2B5EF4-FFF2-40B4-BE49-F238E27FC236}">
                <a16:creationId xmlns:a16="http://schemas.microsoft.com/office/drawing/2014/main" id="{D0A7960B-2A3D-F342-9A2E-0E60018AA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350" y="2439366"/>
            <a:ext cx="1320095" cy="1276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Beaker clipart black and white 5 » Clipart Station">
            <a:extLst>
              <a:ext uri="{FF2B5EF4-FFF2-40B4-BE49-F238E27FC236}">
                <a16:creationId xmlns:a16="http://schemas.microsoft.com/office/drawing/2014/main" id="{F6BEE4DB-5E09-754E-BC76-7FFE20C78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239" y="2516198"/>
            <a:ext cx="852428" cy="1041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8EBBD7-8E62-5F45-B789-C006E279FD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77384" y="3871008"/>
            <a:ext cx="1409700" cy="2171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5EEEFE-655B-5440-8137-59D8BB3715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7945" y="3945520"/>
            <a:ext cx="10795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88213"/>
      </p:ext>
    </p:extLst>
  </p:cSld>
  <p:clrMapOvr>
    <a:masterClrMapping/>
  </p:clrMapOvr>
  <p:transition>
    <p:cut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07019-B2F9-544C-A6E5-F1BC3E5DE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E25590E-7D0E-CF48-9FDB-8B0483DD766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919" y="4879005"/>
            <a:ext cx="2423324" cy="147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DA93B60E-3CDC-4745-BD1B-14FE42E61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2712" y="2267234"/>
            <a:ext cx="2323531" cy="2323531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7F8856DF-E268-9B43-9365-D3B4A4C3BF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4867" y="166778"/>
            <a:ext cx="2045933" cy="2045933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8B43438-31EF-354B-A21F-3A075005F22E}"/>
              </a:ext>
            </a:extLst>
          </p:cNvPr>
          <p:cNvSpPr/>
          <p:nvPr/>
        </p:nvSpPr>
        <p:spPr bwMode="auto">
          <a:xfrm>
            <a:off x="5527343" y="1066800"/>
            <a:ext cx="3016156" cy="639170"/>
          </a:xfrm>
          <a:prstGeom prst="roundRect">
            <a:avLst/>
          </a:prstGeom>
          <a:solidFill>
            <a:srgbClr val="FFC999"/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Normalization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3CC6651-DA0C-AF4B-9DF2-9014552DCA42}"/>
              </a:ext>
            </a:extLst>
          </p:cNvPr>
          <p:cNvSpPr/>
          <p:nvPr/>
        </p:nvSpPr>
        <p:spPr bwMode="auto">
          <a:xfrm>
            <a:off x="5527343" y="2333732"/>
            <a:ext cx="3016156" cy="639170"/>
          </a:xfrm>
          <a:prstGeom prst="roundRect">
            <a:avLst/>
          </a:prstGeom>
          <a:solidFill>
            <a:srgbClr val="36AAC6"/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Transformation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593F957-4556-7A47-9723-35B4053B704F}"/>
              </a:ext>
            </a:extLst>
          </p:cNvPr>
          <p:cNvSpPr/>
          <p:nvPr/>
        </p:nvSpPr>
        <p:spPr bwMode="auto">
          <a:xfrm>
            <a:off x="5527343" y="3885099"/>
            <a:ext cx="3016156" cy="639170"/>
          </a:xfrm>
          <a:prstGeom prst="roundRect">
            <a:avLst/>
          </a:prstGeom>
          <a:solidFill>
            <a:srgbClr val="B64BFF">
              <a:alpha val="72157"/>
            </a:srgb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Deconvolution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B0E133B-6950-D440-927E-AF35DE863794}"/>
              </a:ext>
            </a:extLst>
          </p:cNvPr>
          <p:cNvSpPr/>
          <p:nvPr/>
        </p:nvSpPr>
        <p:spPr bwMode="auto">
          <a:xfrm>
            <a:off x="454596" y="1528453"/>
            <a:ext cx="4476489" cy="2669474"/>
          </a:xfrm>
          <a:prstGeom prst="roundRect">
            <a:avLst/>
          </a:prstGeom>
          <a:solidFill>
            <a:schemeClr val="accent6">
              <a:lumMod val="40000"/>
              <a:lumOff val="60000"/>
              <a:alpha val="72157"/>
            </a:scheme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Pseudobulk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285750" marR="0" indent="-28575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#CT the same as in reference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/random 2-N</a:t>
            </a:r>
          </a:p>
          <a:p>
            <a:pPr marL="285750" marR="0" indent="-28575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800" b="1" dirty="0"/>
              <a:t>#cell proportional to known data, with fluctuation/</a:t>
            </a:r>
            <a:r>
              <a:rPr lang="en-US" sz="1800" dirty="0"/>
              <a:t>random sampling</a:t>
            </a:r>
          </a:p>
          <a:p>
            <a:pPr marL="285750" marR="0" indent="-28575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800" dirty="0"/>
              <a:t>Generate 1K </a:t>
            </a:r>
            <a:r>
              <a:rPr lang="en-US" sz="1800" dirty="0" err="1"/>
              <a:t>pseudobulk</a:t>
            </a:r>
            <a:endParaRPr lang="en-US" sz="1800" dirty="0"/>
          </a:p>
          <a:p>
            <a:pPr marL="285750" marR="0" indent="-28575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800" dirty="0"/>
              <a:t>Each </a:t>
            </a:r>
            <a:r>
              <a:rPr lang="en-US" sz="1800" dirty="0" err="1"/>
              <a:t>pseudobulk</a:t>
            </a:r>
            <a:r>
              <a:rPr lang="en-US" sz="1800" dirty="0"/>
              <a:t> includes TT cells</a:t>
            </a:r>
          </a:p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211884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2BBB0-8121-CB40-A080-4F1CBDEB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simulated cell types, </a:t>
            </a:r>
            <a:r>
              <a:rPr lang="en-US" dirty="0" err="1"/>
              <a:t>nnls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1E7874-EA4D-1249-9C94-7AE101354F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253" y="3558383"/>
            <a:ext cx="5826747" cy="24380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8C3B64-CE68-9946-9D82-1E446291C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137" y="1066800"/>
            <a:ext cx="5703120" cy="23685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4FCE5A-5904-B94D-9F78-4550E04786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828" y="1140883"/>
            <a:ext cx="5477820" cy="228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156116"/>
      </p:ext>
    </p:extLst>
  </p:cSld>
  <p:clrMapOvr>
    <a:masterClrMapping/>
  </p:clrMapOvr>
  <p:transition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ubtitle 1"/>
          <p:cNvSpPr>
            <a:spLocks noGrp="1"/>
          </p:cNvSpPr>
          <p:nvPr>
            <p:ph type="subTitle" idx="1"/>
          </p:nvPr>
        </p:nvSpPr>
        <p:spPr>
          <a:xfrm>
            <a:off x="711200" y="2417314"/>
            <a:ext cx="10440504" cy="609600"/>
          </a:xfrm>
        </p:spPr>
        <p:txBody>
          <a:bodyPr/>
          <a:lstStyle/>
          <a:p>
            <a:r>
              <a:rPr lang="en-GB" altLang="x-none" dirty="0">
                <a:ea typeface="ＭＳ Ｐゴシック" charset="-128"/>
              </a:rPr>
              <a:t>Chichau Miao, Anna </a:t>
            </a:r>
            <a:r>
              <a:rPr lang="en-GB" altLang="x-none" dirty="0" err="1">
                <a:ea typeface="ＭＳ Ｐゴシック" charset="-128"/>
              </a:rPr>
              <a:t>Vathrakokili</a:t>
            </a:r>
            <a:r>
              <a:rPr lang="en-GB" altLang="x-none" dirty="0">
                <a:ea typeface="ＭＳ Ｐゴシック" charset="-128"/>
              </a:rPr>
              <a:t> </a:t>
            </a:r>
            <a:r>
              <a:rPr lang="en-GB" altLang="x-none" dirty="0" err="1">
                <a:ea typeface="ＭＳ Ｐゴシック" charset="-128"/>
              </a:rPr>
              <a:t>Pournara</a:t>
            </a:r>
            <a:r>
              <a:rPr lang="en-GB" altLang="x-none" dirty="0">
                <a:ea typeface="ＭＳ Ｐゴシック" charset="-128"/>
              </a:rPr>
              <a:t>, Irene </a:t>
            </a:r>
            <a:r>
              <a:rPr lang="en-GB" altLang="x-none" dirty="0" err="1">
                <a:ea typeface="ＭＳ Ｐゴシック" charset="-128"/>
              </a:rPr>
              <a:t>Papatheodorou</a:t>
            </a:r>
            <a:endParaRPr lang="x-none" altLang="x-none">
              <a:ea typeface="ＭＳ Ｐゴシック" charset="-128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11200" y="1039813"/>
            <a:ext cx="10363200" cy="685800"/>
          </a:xfrm>
          <a:effectLst>
            <a:outerShdw blurRad="50800" dist="38100" dir="5400000" algn="t" rotWithShape="0">
              <a:srgbClr val="000000">
                <a:alpha val="39999"/>
              </a:srgbClr>
            </a:outerShdw>
          </a:effectLst>
        </p:spPr>
        <p:txBody>
          <a:bodyPr/>
          <a:lstStyle/>
          <a:p>
            <a:r>
              <a:rPr lang="en-GB" altLang="x-none" dirty="0">
                <a:ea typeface="ＭＳ Ｐゴシック" charset="-128"/>
              </a:rPr>
              <a:t>A large-scale benchmarking of cell type deconvolution methods</a:t>
            </a:r>
            <a:endParaRPr lang="x-none" altLang="x-none">
              <a:ea typeface="ＭＳ Ｐゴシック" charset="-128"/>
            </a:endParaRPr>
          </a:p>
        </p:txBody>
      </p:sp>
      <p:sp>
        <p:nvSpPr>
          <p:cNvPr id="3584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11200" y="3851275"/>
            <a:ext cx="5983288" cy="614363"/>
          </a:xfrm>
        </p:spPr>
        <p:txBody>
          <a:bodyPr/>
          <a:lstStyle/>
          <a:p>
            <a:endParaRPr lang="x-none" altLang="x-none">
              <a:ea typeface="HelveticaNeueLT Pro 35 Th" charset="0"/>
              <a:cs typeface="HelveticaNeueLT Pro 35 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373357"/>
      </p:ext>
    </p:extLst>
  </p:cSld>
  <p:clrMapOvr>
    <a:masterClrMapping/>
  </p:clrMapOvr>
  <p:transition>
    <p:cut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150BD-7E23-C84C-A200-A06275377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15C7F8-2CFA-E64A-B21F-29295CFB10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1400497"/>
              </p:ext>
            </p:extLst>
          </p:nvPr>
        </p:nvGraphicFramePr>
        <p:xfrm>
          <a:off x="1389185" y="1153444"/>
          <a:ext cx="9502591" cy="3926840"/>
        </p:xfrm>
        <a:graphic>
          <a:graphicData uri="http://schemas.openxmlformats.org/drawingml/2006/table">
            <a:tbl>
              <a:tblPr/>
              <a:tblGrid>
                <a:gridCol w="2904785">
                  <a:extLst>
                    <a:ext uri="{9D8B030D-6E8A-4147-A177-3AD203B41FA5}">
                      <a16:colId xmlns:a16="http://schemas.microsoft.com/office/drawing/2014/main" val="2148692151"/>
                    </a:ext>
                  </a:extLst>
                </a:gridCol>
                <a:gridCol w="4429743">
                  <a:extLst>
                    <a:ext uri="{9D8B030D-6E8A-4147-A177-3AD203B41FA5}">
                      <a16:colId xmlns:a16="http://schemas.microsoft.com/office/drawing/2014/main" val="3421269611"/>
                    </a:ext>
                  </a:extLst>
                </a:gridCol>
                <a:gridCol w="2168063">
                  <a:extLst>
                    <a:ext uri="{9D8B030D-6E8A-4147-A177-3AD203B41FA5}">
                      <a16:colId xmlns:a16="http://schemas.microsoft.com/office/drawing/2014/main" val="13381136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2400" dirty="0">
                          <a:effectLst/>
                        </a:rPr>
                        <a:t>aim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Bulk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Reference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11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1: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decide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parameters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pseudobulk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made from reference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scRNA-seq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1420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2: realistic benchmarking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pseudobulk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made from another reference (batch effect)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scRNA-seq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3354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3: benchmarking &amp; potential application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Bulk RNA-</a:t>
                      </a: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seq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of the same tissue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scRNA-seq</a:t>
                      </a:r>
                      <a:endParaRPr lang="en-GB" sz="2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72414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4: benchmarking &amp; potential application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Bulk RNA-</a:t>
                      </a: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seq</a:t>
                      </a: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of the same tissue</a:t>
                      </a:r>
                      <a:endParaRPr lang="en-GB" sz="2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</a:t>
                      </a:r>
                      <a:r>
                        <a:rPr lang="en-GB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scRNA-seq</a:t>
                      </a:r>
                      <a:endParaRPr lang="en-GB" sz="2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950058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3350A6BE-844E-8147-946C-983D5E6F4E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45100"/>
      </p:ext>
    </p:extLst>
  </p:cSld>
  <p:clrMapOvr>
    <a:masterClrMapping/>
  </p:clrMapOvr>
  <p:transition>
    <p:cut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7D29CEB-A88F-454A-B711-49630D8EECB1}"/>
              </a:ext>
            </a:extLst>
          </p:cNvPr>
          <p:cNvSpPr/>
          <p:nvPr/>
        </p:nvSpPr>
        <p:spPr bwMode="auto">
          <a:xfrm>
            <a:off x="1742038" y="139337"/>
            <a:ext cx="8446990" cy="604887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CATD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B0E133B-6950-D440-927E-AF35DE863794}"/>
              </a:ext>
            </a:extLst>
          </p:cNvPr>
          <p:cNvSpPr/>
          <p:nvPr/>
        </p:nvSpPr>
        <p:spPr bwMode="auto">
          <a:xfrm>
            <a:off x="1838801" y="785742"/>
            <a:ext cx="5612614" cy="5115071"/>
          </a:xfrm>
          <a:prstGeom prst="roundRect">
            <a:avLst/>
          </a:prstGeom>
          <a:solidFill>
            <a:schemeClr val="accent6">
              <a:lumMod val="40000"/>
              <a:lumOff val="60000"/>
              <a:alpha val="72157"/>
            </a:scheme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Framework</a:t>
            </a:r>
          </a:p>
          <a:p>
            <a:pPr marL="0" marR="0" indent="0" algn="ctr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`</a:t>
            </a:r>
            <a:r>
              <a:rPr lang="en-US" sz="1800" dirty="0" err="1"/>
              <a:t>Framework.R</a:t>
            </a:r>
            <a:r>
              <a:rPr lang="en-US" sz="1800" dirty="0"/>
              <a:t>`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F29258D-50F1-DD40-9EB8-FDAA177BD0BA}"/>
              </a:ext>
            </a:extLst>
          </p:cNvPr>
          <p:cNvSpPr/>
          <p:nvPr/>
        </p:nvSpPr>
        <p:spPr bwMode="auto">
          <a:xfrm>
            <a:off x="1993018" y="1907177"/>
            <a:ext cx="2529730" cy="2967946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Data preprocessing</a:t>
            </a:r>
          </a:p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`</a:t>
            </a:r>
            <a:r>
              <a:rPr lang="en-US" sz="1800" dirty="0" err="1"/>
              <a:t>benchmark.R</a:t>
            </a:r>
            <a:r>
              <a:rPr lang="en-US" sz="1800" dirty="0"/>
              <a:t>`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8B43438-31EF-354B-A21F-3A075005F22E}"/>
              </a:ext>
            </a:extLst>
          </p:cNvPr>
          <p:cNvSpPr/>
          <p:nvPr/>
        </p:nvSpPr>
        <p:spPr bwMode="auto">
          <a:xfrm>
            <a:off x="2214048" y="3793220"/>
            <a:ext cx="2141540" cy="399141"/>
          </a:xfrm>
          <a:prstGeom prst="roundRect">
            <a:avLst/>
          </a:prstGeom>
          <a:solidFill>
            <a:srgbClr val="FFC999"/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Normalization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3CC6651-DA0C-AF4B-9DF2-9014552DCA42}"/>
              </a:ext>
            </a:extLst>
          </p:cNvPr>
          <p:cNvSpPr/>
          <p:nvPr/>
        </p:nvSpPr>
        <p:spPr bwMode="auto">
          <a:xfrm>
            <a:off x="2214048" y="4290127"/>
            <a:ext cx="2141541" cy="486159"/>
          </a:xfrm>
          <a:prstGeom prst="roundRect">
            <a:avLst/>
          </a:prstGeom>
          <a:solidFill>
            <a:srgbClr val="36AAC6"/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Transformation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593F957-4556-7A47-9723-35B4053B704F}"/>
              </a:ext>
            </a:extLst>
          </p:cNvPr>
          <p:cNvSpPr/>
          <p:nvPr/>
        </p:nvSpPr>
        <p:spPr bwMode="auto">
          <a:xfrm>
            <a:off x="2169858" y="4977699"/>
            <a:ext cx="2141542" cy="763296"/>
          </a:xfrm>
          <a:prstGeom prst="roundRect">
            <a:avLst/>
          </a:prstGeom>
          <a:solidFill>
            <a:srgbClr val="B64BFF">
              <a:alpha val="72157"/>
            </a:srgb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Deconvolution</a:t>
            </a:r>
          </a:p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`</a:t>
            </a:r>
            <a:r>
              <a:rPr lang="en-US" sz="1800" dirty="0" err="1"/>
              <a:t>deconvolution.R</a:t>
            </a:r>
            <a:r>
              <a:rPr lang="en-US" sz="1800" dirty="0"/>
              <a:t>`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65590AF-4EAA-004C-AB4D-4010AA07E1EF}"/>
              </a:ext>
            </a:extLst>
          </p:cNvPr>
          <p:cNvSpPr/>
          <p:nvPr/>
        </p:nvSpPr>
        <p:spPr bwMode="auto">
          <a:xfrm>
            <a:off x="2214048" y="3315268"/>
            <a:ext cx="2141540" cy="399141"/>
          </a:xfrm>
          <a:prstGeom prst="roundRect">
            <a:avLst/>
          </a:prstGeom>
          <a:solidFill>
            <a:srgbClr val="00FBB7"/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Marker genes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5F1EF71-D44D-9240-A0AF-49D7D05C9805}"/>
              </a:ext>
            </a:extLst>
          </p:cNvPr>
          <p:cNvSpPr/>
          <p:nvPr/>
        </p:nvSpPr>
        <p:spPr bwMode="auto">
          <a:xfrm>
            <a:off x="2214048" y="2876721"/>
            <a:ext cx="2141540" cy="399141"/>
          </a:xfrm>
          <a:prstGeom prst="roundRect">
            <a:avLst/>
          </a:prstGeom>
          <a:solidFill>
            <a:srgbClr val="FFC12D"/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I/O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65C02E-3AAA-EF42-8FB1-7DA3AD43AE39}"/>
              </a:ext>
            </a:extLst>
          </p:cNvPr>
          <p:cNvSpPr txBox="1"/>
          <p:nvPr/>
        </p:nvSpPr>
        <p:spPr>
          <a:xfrm>
            <a:off x="4871013" y="2743112"/>
            <a:ext cx="2423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800" dirty="0"/>
              <a:t>self-reference</a:t>
            </a:r>
          </a:p>
          <a:p>
            <a:pPr marL="342900" indent="-342900">
              <a:buAutoNum type="arabicPeriod"/>
            </a:pPr>
            <a:r>
              <a:rPr lang="en-US" sz="1800" dirty="0"/>
              <a:t>cross-reference</a:t>
            </a:r>
          </a:p>
          <a:p>
            <a:pPr marL="342900" indent="-342900">
              <a:buAutoNum type="arabicPeriod"/>
            </a:pPr>
            <a:r>
              <a:rPr lang="en-US" sz="1800" dirty="0"/>
              <a:t>Bulk-reference</a:t>
            </a:r>
          </a:p>
          <a:p>
            <a:pPr marL="342900" indent="-342900">
              <a:buAutoNum type="arabicPeriod"/>
            </a:pPr>
            <a:r>
              <a:rPr lang="en-US" sz="1800" dirty="0"/>
              <a:t>Bulk-2references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EACEFF5-AE6A-8F4E-93B1-96785AE33510}"/>
              </a:ext>
            </a:extLst>
          </p:cNvPr>
          <p:cNvSpPr/>
          <p:nvPr/>
        </p:nvSpPr>
        <p:spPr bwMode="auto">
          <a:xfrm>
            <a:off x="4916311" y="2343971"/>
            <a:ext cx="2141540" cy="399141"/>
          </a:xfrm>
          <a:prstGeom prst="roundRect">
            <a:avLst/>
          </a:prstGeom>
          <a:solidFill>
            <a:srgbClr val="72D5E0"/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CATD_script.R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388284B-A086-7844-BEC5-E784A8ECD503}"/>
              </a:ext>
            </a:extLst>
          </p:cNvPr>
          <p:cNvSpPr/>
          <p:nvPr/>
        </p:nvSpPr>
        <p:spPr bwMode="auto">
          <a:xfrm>
            <a:off x="7799680" y="2253329"/>
            <a:ext cx="2141542" cy="76329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72157"/>
            </a:scheme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Calculate Results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`</a:t>
            </a:r>
            <a:r>
              <a:rPr lang="en-US" sz="1800" dirty="0" err="1"/>
              <a:t>result.R</a:t>
            </a:r>
            <a:r>
              <a:rPr lang="en-US" sz="1800" dirty="0"/>
              <a:t>`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374762BC-ECE6-DF49-92A6-24664F93E83E}"/>
              </a:ext>
            </a:extLst>
          </p:cNvPr>
          <p:cNvSpPr/>
          <p:nvPr/>
        </p:nvSpPr>
        <p:spPr bwMode="auto">
          <a:xfrm>
            <a:off x="7836410" y="4776286"/>
            <a:ext cx="2141542" cy="76329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72157"/>
            </a:scheme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Python scripts</a:t>
            </a:r>
          </a:p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To </a:t>
            </a:r>
            <a:r>
              <a:rPr lang="en-US" sz="1800" dirty="0"/>
              <a:t>run jobs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621591B-FD63-CA4A-875C-6670FECF633E}"/>
              </a:ext>
            </a:extLst>
          </p:cNvPr>
          <p:cNvSpPr/>
          <p:nvPr/>
        </p:nvSpPr>
        <p:spPr bwMode="auto">
          <a:xfrm>
            <a:off x="7799680" y="1019539"/>
            <a:ext cx="2141542" cy="76329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72157"/>
            </a:scheme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dependencies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8B262D1-1FF0-A94A-B14D-4E6E198F62DA}"/>
              </a:ext>
            </a:extLst>
          </p:cNvPr>
          <p:cNvSpPr/>
          <p:nvPr/>
        </p:nvSpPr>
        <p:spPr bwMode="auto">
          <a:xfrm>
            <a:off x="7799680" y="3364356"/>
            <a:ext cx="2141542" cy="998638"/>
          </a:xfrm>
          <a:prstGeom prst="roundRect">
            <a:avLst/>
          </a:prstGeom>
          <a:solidFill>
            <a:schemeClr val="accent2">
              <a:lumMod val="20000"/>
              <a:lumOff val="80000"/>
              <a:alpha val="72157"/>
            </a:schemeClr>
          </a:solidFill>
          <a:ln w="9525" cap="flat" cmpd="sng" algn="ctr">
            <a:solidFill>
              <a:srgbClr val="FFC9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Convert from python to R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l" defTabSz="1981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`</a:t>
            </a:r>
            <a:r>
              <a:rPr lang="en-US" sz="1800" dirty="0" err="1"/>
              <a:t>format.R</a:t>
            </a:r>
            <a:r>
              <a:rPr lang="en-US" sz="1800" dirty="0"/>
              <a:t>`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143694"/>
      </p:ext>
    </p:extLst>
  </p:cSld>
  <p:clrMapOvr>
    <a:masterClrMapping/>
  </p:clrMapOvr>
  <p:transition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51BB3-5D8B-FF4B-B29C-B1FA2998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2722FA86-78C3-F647-BD05-49A19B969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830"/>
            <a:ext cx="12192000" cy="672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089231"/>
      </p:ext>
    </p:extLst>
  </p:cSld>
  <p:clrMapOvr>
    <a:masterClrMapping/>
  </p:clrMapOvr>
  <p:transition>
    <p:cut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66981-4332-8447-9670-902284725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in self-reference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72739-06AC-254D-B969-D969DA994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Normalize first or Transform first?</a:t>
            </a:r>
          </a:p>
          <a:p>
            <a:r>
              <a:rPr lang="en-GB" dirty="0"/>
              <a:t>Random sample cell types or proportional sampling?</a:t>
            </a:r>
          </a:p>
          <a:p>
            <a:r>
              <a:rPr lang="en-GB" dirty="0"/>
              <a:t>Sample cell types or not?</a:t>
            </a:r>
          </a:p>
          <a:p>
            <a:r>
              <a:rPr lang="en-GB" dirty="0"/>
              <a:t>How many cells to sample?</a:t>
            </a:r>
          </a:p>
          <a:p>
            <a:r>
              <a:rPr lang="en-GB" dirty="0"/>
              <a:t>Normalization methods comparison (use log or none transformation).</a:t>
            </a:r>
          </a:p>
          <a:p>
            <a:r>
              <a:rPr lang="en-GB" dirty="0"/>
              <a:t>Transformation methods comparison (use to top normalization methods)</a:t>
            </a:r>
          </a:p>
          <a:p>
            <a:br>
              <a:rPr lang="en-GB" dirty="0"/>
            </a:br>
            <a:br>
              <a:rPr lang="en-GB" dirty="0"/>
            </a:br>
            <a:br>
              <a:rPr lang="en-GB" dirty="0"/>
            </a:br>
            <a:br>
              <a:rPr lang="en-GB" dirty="0"/>
            </a:b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201235"/>
      </p:ext>
    </p:extLst>
  </p:cSld>
  <p:clrMapOvr>
    <a:masterClrMapping/>
  </p:clrMapOvr>
  <p:transition>
    <p:cut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025DB-0865-B349-B57D-CE8AF5BD4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Exp1: Normalize first or Transform first?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7821DC-54C2-3548-951F-3CA57A0DDE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659" y="1066800"/>
            <a:ext cx="9760281" cy="5083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6507"/>
      </p:ext>
    </p:extLst>
  </p:cSld>
  <p:clrMapOvr>
    <a:masterClrMapping/>
  </p:clrMapOvr>
  <p:transition>
    <p:cut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90681-DC86-BB42-9749-81E175D9E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Exp2: </a:t>
            </a:r>
            <a:r>
              <a:rPr lang="en-GB" dirty="0"/>
              <a:t>Random sample cell types or proportional sampling?</a:t>
            </a:r>
            <a:br>
              <a:rPr lang="en-GB" dirty="0"/>
            </a:b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B67C77A-6A7C-4B46-B4D9-C5E0E63202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152" y="936170"/>
            <a:ext cx="9906582" cy="5159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AE502D-317B-624B-80AF-34EC9980AD7B}"/>
              </a:ext>
            </a:extLst>
          </p:cNvPr>
          <p:cNvSpPr txBox="1"/>
          <p:nvPr/>
        </p:nvSpPr>
        <p:spPr>
          <a:xfrm>
            <a:off x="1012371" y="6270171"/>
            <a:ext cx="4909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Column/TMM + log1p</a:t>
            </a:r>
          </a:p>
        </p:txBody>
      </p:sp>
    </p:spTree>
    <p:extLst>
      <p:ext uri="{BB962C8B-B14F-4D97-AF65-F5344CB8AC3E}">
        <p14:creationId xmlns:p14="http://schemas.microsoft.com/office/powerpoint/2010/main" val="3697599182"/>
      </p:ext>
    </p:extLst>
  </p:cSld>
  <p:clrMapOvr>
    <a:masterClrMapping/>
  </p:clrMapOvr>
  <p:transition>
    <p:cut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06D97-3357-A149-AC03-2DFF4E78C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3FF0D38-2D8B-664C-BE89-15EC23187ED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923" y="1253331"/>
            <a:ext cx="9234952" cy="4810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77BABE-1D5E-D54B-BD80-711F0EFAB4D4}"/>
              </a:ext>
            </a:extLst>
          </p:cNvPr>
          <p:cNvSpPr txBox="1"/>
          <p:nvPr/>
        </p:nvSpPr>
        <p:spPr>
          <a:xfrm>
            <a:off x="1012371" y="6270171"/>
            <a:ext cx="4909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Column/TMM + none</a:t>
            </a:r>
          </a:p>
        </p:txBody>
      </p:sp>
    </p:spTree>
    <p:extLst>
      <p:ext uri="{BB962C8B-B14F-4D97-AF65-F5344CB8AC3E}">
        <p14:creationId xmlns:p14="http://schemas.microsoft.com/office/powerpoint/2010/main" val="2121578766"/>
      </p:ext>
    </p:extLst>
  </p:cSld>
  <p:clrMapOvr>
    <a:masterClrMapping/>
  </p:clrMapOvr>
  <p:transition>
    <p:cut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EB47-1339-254C-928C-BDED88A6B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Exp3: </a:t>
            </a:r>
            <a:r>
              <a:rPr lang="en-GB" dirty="0"/>
              <a:t>Sample cell types or not?</a:t>
            </a: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3C1A0C4-5F1B-ED4B-873B-FFB48D66D8A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371" y="865517"/>
            <a:ext cx="10180252" cy="5302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CF5247-F600-FA4A-B17F-18F90677A73E}"/>
              </a:ext>
            </a:extLst>
          </p:cNvPr>
          <p:cNvSpPr txBox="1"/>
          <p:nvPr/>
        </p:nvSpPr>
        <p:spPr>
          <a:xfrm>
            <a:off x="1012371" y="6270171"/>
            <a:ext cx="4909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Column/TMM + log1p</a:t>
            </a:r>
          </a:p>
        </p:txBody>
      </p:sp>
    </p:spTree>
    <p:extLst>
      <p:ext uri="{BB962C8B-B14F-4D97-AF65-F5344CB8AC3E}">
        <p14:creationId xmlns:p14="http://schemas.microsoft.com/office/powerpoint/2010/main" val="4007661365"/>
      </p:ext>
    </p:extLst>
  </p:cSld>
  <p:clrMapOvr>
    <a:masterClrMapping/>
  </p:clrMapOvr>
  <p:transition>
    <p:cut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92E7-D274-DD40-A0D8-1136DEF1B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F405C5-D312-474B-A14E-3D2BF9FFAF4E}"/>
              </a:ext>
            </a:extLst>
          </p:cNvPr>
          <p:cNvSpPr txBox="1"/>
          <p:nvPr/>
        </p:nvSpPr>
        <p:spPr>
          <a:xfrm>
            <a:off x="1012371" y="6270171"/>
            <a:ext cx="4909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Column/TMM + none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801A7EC-7E8D-BF49-B33D-B39CB0A1198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39" y="971909"/>
            <a:ext cx="9990179" cy="52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089375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84D44-F433-364C-AF54-0BEADF8C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30 simulated cell types, </a:t>
            </a:r>
            <a:r>
              <a:rPr lang="en-US" dirty="0" err="1"/>
              <a:t>nnls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07471B-D71B-AA4B-9D86-FDB5DADD83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644" y="1193800"/>
            <a:ext cx="6261457" cy="22487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0991FF-250B-5348-9ECB-D4A763744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233" y="1220876"/>
            <a:ext cx="6169796" cy="22216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C7E65F-49C3-9444-B2AB-AF850799C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018" y="3682427"/>
            <a:ext cx="6272083" cy="224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243712"/>
      </p:ext>
    </p:extLst>
  </p:cSld>
  <p:clrMapOvr>
    <a:masterClrMapping/>
  </p:clrMapOvr>
  <p:transition>
    <p:cut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ED7F7-9368-7344-9557-6EFE4C4F5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Exp4: 100 cells vs. 10K cells.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0B20377-86D9-A349-A3F6-A7CF142DF78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609" y="986286"/>
            <a:ext cx="9948382" cy="518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1CB687-EC37-124B-9B43-1D18228B9A20}"/>
              </a:ext>
            </a:extLst>
          </p:cNvPr>
          <p:cNvSpPr txBox="1"/>
          <p:nvPr/>
        </p:nvSpPr>
        <p:spPr>
          <a:xfrm>
            <a:off x="1012371" y="6270171"/>
            <a:ext cx="4909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Column/TMM + log1p</a:t>
            </a:r>
          </a:p>
        </p:txBody>
      </p:sp>
    </p:spTree>
    <p:extLst>
      <p:ext uri="{BB962C8B-B14F-4D97-AF65-F5344CB8AC3E}">
        <p14:creationId xmlns:p14="http://schemas.microsoft.com/office/powerpoint/2010/main" val="3820039925"/>
      </p:ext>
    </p:extLst>
  </p:cSld>
  <p:clrMapOvr>
    <a:masterClrMapping/>
  </p:clrMapOvr>
  <p:transition>
    <p:cut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5848-94D8-724C-9B20-B327F3EC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62E9359-75FA-2A45-BD5E-7EF017F7FA6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519" y="810985"/>
            <a:ext cx="10052881" cy="5236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A4012D-A66A-4A49-80BF-137FE6139197}"/>
              </a:ext>
            </a:extLst>
          </p:cNvPr>
          <p:cNvSpPr txBox="1"/>
          <p:nvPr/>
        </p:nvSpPr>
        <p:spPr>
          <a:xfrm>
            <a:off x="1012371" y="6270171"/>
            <a:ext cx="4909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Column/TMM + none</a:t>
            </a:r>
          </a:p>
        </p:txBody>
      </p:sp>
    </p:spTree>
    <p:extLst>
      <p:ext uri="{BB962C8B-B14F-4D97-AF65-F5344CB8AC3E}">
        <p14:creationId xmlns:p14="http://schemas.microsoft.com/office/powerpoint/2010/main" val="829571854"/>
      </p:ext>
    </p:extLst>
  </p:cSld>
  <p:clrMapOvr>
    <a:masterClrMapping/>
  </p:clrMapOvr>
  <p:transition>
    <p:cut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82B17-D0C4-E241-BF04-D319F6403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Exp5: Normalization methods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696F812-9368-8A48-8B4C-5419A6778B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5463" y="936172"/>
            <a:ext cx="8670651" cy="5586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236503"/>
      </p:ext>
    </p:extLst>
  </p:cSld>
  <p:clrMapOvr>
    <a:masterClrMapping/>
  </p:clrMapOvr>
  <p:transition>
    <p:cut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DE7AC-CD8A-ED4D-9AFA-B4AFB8939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3F69483E-DD65-594E-B56C-71327AC733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320" y="447346"/>
            <a:ext cx="9254851" cy="596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283746"/>
      </p:ext>
    </p:extLst>
  </p:cSld>
  <p:clrMapOvr>
    <a:masterClrMapping/>
  </p:clrMapOvr>
  <p:transition>
    <p:cut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E1221-56D3-5F42-90D2-6820727FE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364DA12F-6D47-3240-9649-BFFA34912D1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989" y="870857"/>
            <a:ext cx="8540022" cy="550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640421"/>
      </p:ext>
    </p:extLst>
  </p:cSld>
  <p:clrMapOvr>
    <a:masterClrMapping/>
  </p:clrMapOvr>
  <p:transition>
    <p:cut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2BFD-3A2E-1640-9606-75115DAF5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86045393-0A49-234E-B190-046319C1006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606" y="914399"/>
            <a:ext cx="8227506" cy="530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962540"/>
      </p:ext>
    </p:extLst>
  </p:cSld>
  <p:clrMapOvr>
    <a:masterClrMapping/>
  </p:clrMapOvr>
  <p:transition>
    <p:cut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D00FC-A8B1-194F-A189-E7A4C5E79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5FECB2C2-B84F-9744-9DB8-AD6B417C48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720" y="968828"/>
            <a:ext cx="8148137" cy="5250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5515359"/>
      </p:ext>
    </p:extLst>
  </p:cSld>
  <p:clrMapOvr>
    <a:masterClrMapping/>
  </p:clrMapOvr>
  <p:transition>
    <p:cut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3FFF8-DBFE-3C4D-B7C7-4339A6353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F52F37D3-7658-0F4B-8E9E-665F1306B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529" y="474406"/>
            <a:ext cx="6430297" cy="2679290"/>
          </a:xfrm>
          <a:prstGeom prst="rect">
            <a:avLst/>
          </a:prstGeom>
        </p:spPr>
      </p:pic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EC86043E-F7D1-1C45-BB80-B9F06649A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434" y="3465870"/>
            <a:ext cx="6147132" cy="25613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43EC22-8E37-1747-998B-2D07785EE8F1}"/>
              </a:ext>
            </a:extLst>
          </p:cNvPr>
          <p:cNvSpPr txBox="1"/>
          <p:nvPr/>
        </p:nvSpPr>
        <p:spPr>
          <a:xfrm>
            <a:off x="7210978" y="3323302"/>
            <a:ext cx="163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Music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B54BAF-37B3-694D-9123-606C1CA0B4AB}"/>
              </a:ext>
            </a:extLst>
          </p:cNvPr>
          <p:cNvSpPr txBox="1"/>
          <p:nvPr/>
        </p:nvSpPr>
        <p:spPr>
          <a:xfrm>
            <a:off x="4054120" y="3386852"/>
            <a:ext cx="163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/>
              <a:t>Fardeep</a:t>
            </a:r>
            <a:endParaRPr lang="en-US" sz="1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91C22A-7289-2049-A49C-A01DFFF240B2}"/>
              </a:ext>
            </a:extLst>
          </p:cNvPr>
          <p:cNvSpPr txBox="1"/>
          <p:nvPr/>
        </p:nvSpPr>
        <p:spPr>
          <a:xfrm>
            <a:off x="3958326" y="384160"/>
            <a:ext cx="163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log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E92DAF-D595-F14B-8501-2CBED421394A}"/>
              </a:ext>
            </a:extLst>
          </p:cNvPr>
          <p:cNvSpPr txBox="1"/>
          <p:nvPr/>
        </p:nvSpPr>
        <p:spPr>
          <a:xfrm>
            <a:off x="7093412" y="388503"/>
            <a:ext cx="163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linear</a:t>
            </a:r>
          </a:p>
        </p:txBody>
      </p:sp>
    </p:spTree>
    <p:extLst>
      <p:ext uri="{BB962C8B-B14F-4D97-AF65-F5344CB8AC3E}">
        <p14:creationId xmlns:p14="http://schemas.microsoft.com/office/powerpoint/2010/main" val="1698971101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4DD605-CA67-EC4C-BE3A-C41223B88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894" y="683148"/>
            <a:ext cx="8967131" cy="26893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E26E83-1F79-3D4A-9E79-5815A49D7634}"/>
              </a:ext>
            </a:extLst>
          </p:cNvPr>
          <p:cNvSpPr txBox="1"/>
          <p:nvPr/>
        </p:nvSpPr>
        <p:spPr>
          <a:xfrm rot="16200000">
            <a:off x="407479" y="2125593"/>
            <a:ext cx="1159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nnls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EA8353-0D09-C94F-AC39-A3CDFF08C497}"/>
              </a:ext>
            </a:extLst>
          </p:cNvPr>
          <p:cNvSpPr txBox="1"/>
          <p:nvPr/>
        </p:nvSpPr>
        <p:spPr>
          <a:xfrm rot="16200000">
            <a:off x="167707" y="4770659"/>
            <a:ext cx="1717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FARDEEP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3C0AD0-4A38-024D-A50C-7B728EEA3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523" y="3811935"/>
            <a:ext cx="8997582" cy="268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7180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8D725-6E65-794A-9748-8D52B8D43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F6B50C4-CDD6-0F49-B10F-8C2967357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616" y="983503"/>
            <a:ext cx="9025082" cy="26950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6023DA-1FFB-734C-AF4A-AA402A60B4CF}"/>
              </a:ext>
            </a:extLst>
          </p:cNvPr>
          <p:cNvSpPr txBox="1"/>
          <p:nvPr/>
        </p:nvSpPr>
        <p:spPr>
          <a:xfrm rot="16200000">
            <a:off x="250834" y="2100195"/>
            <a:ext cx="1717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MuSiC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B0A287-867A-FF4E-A2B3-9094FD7E4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616" y="3678550"/>
            <a:ext cx="9210232" cy="27452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09EB9D-61D7-FB4A-9ED0-68569D228D7C}"/>
              </a:ext>
            </a:extLst>
          </p:cNvPr>
          <p:cNvSpPr txBox="1"/>
          <p:nvPr/>
        </p:nvSpPr>
        <p:spPr>
          <a:xfrm rot="16200000">
            <a:off x="213123" y="4425821"/>
            <a:ext cx="1793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BisqueRNA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164188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79D7A-DDD8-6946-8488-D61F5937B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018FEC-3CA6-AD43-B605-66F91D977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10229" y="1253331"/>
            <a:ext cx="5496426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D8B490-4753-934F-A88B-B1BBC500B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767" y="1253331"/>
            <a:ext cx="5472617" cy="42944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8E4D33-2D28-EE47-8880-553541C5AF8C}"/>
              </a:ext>
            </a:extLst>
          </p:cNvPr>
          <p:cNvSpPr txBox="1"/>
          <p:nvPr/>
        </p:nvSpPr>
        <p:spPr>
          <a:xfrm>
            <a:off x="3309582" y="5656997"/>
            <a:ext cx="777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nnls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EB9CCC-7761-654B-A31C-84A07A4D4D3E}"/>
              </a:ext>
            </a:extLst>
          </p:cNvPr>
          <p:cNvSpPr txBox="1"/>
          <p:nvPr/>
        </p:nvSpPr>
        <p:spPr>
          <a:xfrm>
            <a:off x="8409295" y="5604669"/>
            <a:ext cx="2406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FARDEEP</a:t>
            </a:r>
          </a:p>
        </p:txBody>
      </p:sp>
    </p:spTree>
    <p:extLst>
      <p:ext uri="{BB962C8B-B14F-4D97-AF65-F5344CB8AC3E}">
        <p14:creationId xmlns:p14="http://schemas.microsoft.com/office/powerpoint/2010/main" val="1941922988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E74E8-313D-C84E-AE50-58E3331DA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CB8C0A-8197-1B48-BB16-D23939A1D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506" y="1175988"/>
            <a:ext cx="5722650" cy="45060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46D7B2-E725-D84E-B60C-B29D62C69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156" y="1175987"/>
            <a:ext cx="5638190" cy="45060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200E12-445D-9349-ADAB-05CEAC00EBFF}"/>
              </a:ext>
            </a:extLst>
          </p:cNvPr>
          <p:cNvSpPr txBox="1"/>
          <p:nvPr/>
        </p:nvSpPr>
        <p:spPr>
          <a:xfrm>
            <a:off x="2715904" y="5682010"/>
            <a:ext cx="184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MuSiC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8CAD82-43B7-6642-83CE-7E2B5878D6E0}"/>
              </a:ext>
            </a:extLst>
          </p:cNvPr>
          <p:cNvSpPr txBox="1"/>
          <p:nvPr/>
        </p:nvSpPr>
        <p:spPr>
          <a:xfrm>
            <a:off x="8277367" y="5682010"/>
            <a:ext cx="184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BisqueRNA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13273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EMBL-EBI_slide_template_July_2015">
  <a:themeElements>
    <a:clrScheme name="">
      <a:dk1>
        <a:srgbClr val="000000"/>
      </a:dk1>
      <a:lt1>
        <a:srgbClr val="FFFFFF"/>
      </a:lt1>
      <a:dk2>
        <a:srgbClr val="007E82"/>
      </a:dk2>
      <a:lt2>
        <a:srgbClr val="7D7D7D"/>
      </a:lt2>
      <a:accent1>
        <a:srgbClr val="72AD46"/>
      </a:accent1>
      <a:accent2>
        <a:srgbClr val="DF001A"/>
      </a:accent2>
      <a:accent3>
        <a:srgbClr val="FFFFFF"/>
      </a:accent3>
      <a:accent4>
        <a:srgbClr val="000000"/>
      </a:accent4>
      <a:accent5>
        <a:srgbClr val="BCD3B0"/>
      </a:accent5>
      <a:accent6>
        <a:srgbClr val="CA0016"/>
      </a:accent6>
      <a:hlink>
        <a:srgbClr val="007E82"/>
      </a:hlink>
      <a:folHlink>
        <a:srgbClr val="72AD46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MBL-EBI and EMBL_widescreen_slide_template_2020" id="{E9ED46FA-F2DE-7047-A983-3F8CFFF8D4DA}" vid="{BBB38D69-F5AA-A744-B18A-4DB8DD1AA6F6}"/>
    </a:ext>
  </a:extLst>
</a:theme>
</file>

<file path=ppt/theme/theme2.xml><?xml version="1.0" encoding="utf-8"?>
<a:theme xmlns:a="http://schemas.openxmlformats.org/drawingml/2006/main" name="1_Leere Präsentation">
  <a:themeElements>
    <a:clrScheme name="">
      <a:dk1>
        <a:srgbClr val="000000"/>
      </a:dk1>
      <a:lt1>
        <a:srgbClr val="FFFFFF"/>
      </a:lt1>
      <a:dk2>
        <a:srgbClr val="007E82"/>
      </a:dk2>
      <a:lt2>
        <a:srgbClr val="7D7D7D"/>
      </a:lt2>
      <a:accent1>
        <a:srgbClr val="72AD46"/>
      </a:accent1>
      <a:accent2>
        <a:srgbClr val="DF001A"/>
      </a:accent2>
      <a:accent3>
        <a:srgbClr val="FFFFFF"/>
      </a:accent3>
      <a:accent4>
        <a:srgbClr val="000000"/>
      </a:accent4>
      <a:accent5>
        <a:srgbClr val="BCD3B0"/>
      </a:accent5>
      <a:accent6>
        <a:srgbClr val="CA0016"/>
      </a:accent6>
      <a:hlink>
        <a:srgbClr val="007E82"/>
      </a:hlink>
      <a:folHlink>
        <a:srgbClr val="72AD46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MBL-EBI and EMBL_widescreen_slide_template_2020" id="{E9ED46FA-F2DE-7047-A983-3F8CFFF8D4DA}" vid="{CC44CB89-9800-0941-8ECC-CB9266D4EBC4}"/>
    </a:ext>
  </a:extLst>
</a:theme>
</file>

<file path=ppt/theme/theme3.xml><?xml version="1.0" encoding="utf-8"?>
<a:theme xmlns:a="http://schemas.openxmlformats.org/drawingml/2006/main" name="1_EMBL-EBI_slide_template_July_2015">
  <a:themeElements>
    <a:clrScheme name="">
      <a:dk1>
        <a:srgbClr val="000000"/>
      </a:dk1>
      <a:lt1>
        <a:srgbClr val="FFFFFF"/>
      </a:lt1>
      <a:dk2>
        <a:srgbClr val="007E82"/>
      </a:dk2>
      <a:lt2>
        <a:srgbClr val="7D7D7D"/>
      </a:lt2>
      <a:accent1>
        <a:srgbClr val="72AD46"/>
      </a:accent1>
      <a:accent2>
        <a:srgbClr val="DF001A"/>
      </a:accent2>
      <a:accent3>
        <a:srgbClr val="FFFFFF"/>
      </a:accent3>
      <a:accent4>
        <a:srgbClr val="000000"/>
      </a:accent4>
      <a:accent5>
        <a:srgbClr val="BCD3B0"/>
      </a:accent5>
      <a:accent6>
        <a:srgbClr val="CA0016"/>
      </a:accent6>
      <a:hlink>
        <a:srgbClr val="007E82"/>
      </a:hlink>
      <a:folHlink>
        <a:srgbClr val="72AD46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MBL-EBI and EMBL_widescreen_slide_template_2020" id="{E9ED46FA-F2DE-7047-A983-3F8CFFF8D4DA}" vid="{26ADEBC2-7D48-6A4E-A5A8-3798DE85B088}"/>
    </a:ext>
  </a:extLst>
</a:theme>
</file>

<file path=ppt/theme/theme4.xml><?xml version="1.0" encoding="utf-8"?>
<a:theme xmlns:a="http://schemas.openxmlformats.org/drawingml/2006/main" name="2_Leere Präsentation">
  <a:themeElements>
    <a:clrScheme name="">
      <a:dk1>
        <a:srgbClr val="000000"/>
      </a:dk1>
      <a:lt1>
        <a:srgbClr val="FFFFFF"/>
      </a:lt1>
      <a:dk2>
        <a:srgbClr val="007E82"/>
      </a:dk2>
      <a:lt2>
        <a:srgbClr val="7D7D7D"/>
      </a:lt2>
      <a:accent1>
        <a:srgbClr val="72AD46"/>
      </a:accent1>
      <a:accent2>
        <a:srgbClr val="DF001A"/>
      </a:accent2>
      <a:accent3>
        <a:srgbClr val="FFFFFF"/>
      </a:accent3>
      <a:accent4>
        <a:srgbClr val="000000"/>
      </a:accent4>
      <a:accent5>
        <a:srgbClr val="BCD3B0"/>
      </a:accent5>
      <a:accent6>
        <a:srgbClr val="CA0016"/>
      </a:accent6>
      <a:hlink>
        <a:srgbClr val="007E82"/>
      </a:hlink>
      <a:folHlink>
        <a:srgbClr val="72AD46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MBL-EBI and EMBL_widescreen_slide_template_2020" id="{E9ED46FA-F2DE-7047-A983-3F8CFFF8D4DA}" vid="{A605A994-E6CA-FB41-9058-6E42B4B7AB48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EMBL-EBI_slide_template_July_2015</Template>
  <TotalTime>18951</TotalTime>
  <Words>747</Words>
  <Application>Microsoft Macintosh PowerPoint</Application>
  <PresentationFormat>Widescreen</PresentationFormat>
  <Paragraphs>185</Paragraphs>
  <Slides>57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57</vt:i4>
      </vt:variant>
    </vt:vector>
  </HeadingPairs>
  <TitlesOfParts>
    <vt:vector size="64" baseType="lpstr">
      <vt:lpstr>Arial</vt:lpstr>
      <vt:lpstr>HelveticaNeueLT Pro 45 Lt</vt:lpstr>
      <vt:lpstr>Times</vt:lpstr>
      <vt:lpstr>EMBL-EBI_slide_template_July_2015</vt:lpstr>
      <vt:lpstr>1_Leere Präsentation</vt:lpstr>
      <vt:lpstr>1_EMBL-EBI_slide_template_July_2015</vt:lpstr>
      <vt:lpstr>2_Leere Präsentation</vt:lpstr>
      <vt:lpstr>A large-scale benchmarking of cell type deconvolution methods</vt:lpstr>
      <vt:lpstr>PowerPoint Presentation</vt:lpstr>
      <vt:lpstr>3 simulated cell types, nnls</vt:lpstr>
      <vt:lpstr>10 simulated cell types, nnls</vt:lpstr>
      <vt:lpstr>30 simulated cell types, nnls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Real example</vt:lpstr>
      <vt:lpstr>PowerPoint Presentation</vt:lpstr>
      <vt:lpstr>PowerPoint Presentation</vt:lpstr>
      <vt:lpstr>Old</vt:lpstr>
      <vt:lpstr>Background</vt:lpstr>
      <vt:lpstr>Objectives</vt:lpstr>
      <vt:lpstr>Experimental design</vt:lpstr>
      <vt:lpstr>1. Self-reference (easy case)</vt:lpstr>
      <vt:lpstr>Datasets</vt:lpstr>
      <vt:lpstr>Datasets</vt:lpstr>
      <vt:lpstr>Tumor datasets</vt:lpstr>
      <vt:lpstr>Deconvolution methods</vt:lpstr>
      <vt:lpstr>Installation</vt:lpstr>
      <vt:lpstr>Preliminary tests</vt:lpstr>
      <vt:lpstr>Preliminary results (Pearson correlation)</vt:lpstr>
      <vt:lpstr>Preliminary results (RMSE)</vt:lpstr>
      <vt:lpstr>Next Steps:</vt:lpstr>
      <vt:lpstr>Data Simulation </vt:lpstr>
      <vt:lpstr>3, 10, 30 cell types</vt:lpstr>
      <vt:lpstr>PowerPoint Presentation</vt:lpstr>
      <vt:lpstr>10K pseudobulk</vt:lpstr>
      <vt:lpstr>10 cell types</vt:lpstr>
      <vt:lpstr>10 cell types, cross reference</vt:lpstr>
      <vt:lpstr>30 cell types</vt:lpstr>
      <vt:lpstr>Prop sampling</vt:lpstr>
      <vt:lpstr>Prop sampling</vt:lpstr>
      <vt:lpstr>100 cell types</vt:lpstr>
      <vt:lpstr>Experimental design</vt:lpstr>
      <vt:lpstr>PowerPoint Presentation</vt:lpstr>
      <vt:lpstr>A large-scale benchmarking of cell type deconvolution methods</vt:lpstr>
      <vt:lpstr>Experimental design</vt:lpstr>
      <vt:lpstr>PowerPoint Presentation</vt:lpstr>
      <vt:lpstr>PowerPoint Presentation</vt:lpstr>
      <vt:lpstr>Experiments in self-reference</vt:lpstr>
      <vt:lpstr>Exp1: Normalize first or Transform first?  </vt:lpstr>
      <vt:lpstr>Exp2: Random sample cell types or proportional sampling? </vt:lpstr>
      <vt:lpstr>PowerPoint Presentation</vt:lpstr>
      <vt:lpstr>Exp3: Sample cell types or not?</vt:lpstr>
      <vt:lpstr>PowerPoint Presentation</vt:lpstr>
      <vt:lpstr>Exp4: 100 cells vs. 10K cells.</vt:lpstr>
      <vt:lpstr>PowerPoint Presentation</vt:lpstr>
      <vt:lpstr>Exp5: Normalization methods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large-scale benchmarking of cell type deconvolution methods</dc:title>
  <dc:creator>Chichau Miau</dc:creator>
  <cp:lastModifiedBy>Chichau Miau</cp:lastModifiedBy>
  <cp:revision>177</cp:revision>
  <dcterms:created xsi:type="dcterms:W3CDTF">2021-03-01T10:43:58Z</dcterms:created>
  <dcterms:modified xsi:type="dcterms:W3CDTF">2021-09-15T13:54:01Z</dcterms:modified>
</cp:coreProperties>
</file>

<file path=docProps/thumbnail.jpeg>
</file>